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9144000" cy="685800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23964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022080" y="160452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45720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23964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022080" y="3682080"/>
            <a:ext cx="26496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685800" y="2130480"/>
            <a:ext cx="7772040" cy="68130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68208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4520"/>
            <a:ext cx="401580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682080"/>
            <a:ext cx="82292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</a:rPr>
              <a:t>Click to edit Master title style</a:t>
            </a: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457200" y="6245280"/>
            <a:ext cx="2133360" cy="475920"/>
          </a:xfrm>
          <a:prstGeom prst="rect">
            <a:avLst/>
          </a:prstGeom>
        </p:spPr>
        <p:txBody>
          <a:bodyPr>
            <a:noAutofit/>
          </a:bodyPr>
          <a:p>
            <a:endParaRPr b="0" lang="en-US" sz="24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245280"/>
            <a:ext cx="2895120" cy="475920"/>
          </a:xfrm>
          <a:prstGeom prst="rect">
            <a:avLst/>
          </a:prstGeom>
        </p:spPr>
        <p:txBody>
          <a:bodyPr>
            <a:noAutofit/>
          </a:bodyPr>
          <a:p>
            <a:endParaRPr b="0" lang="en-US" sz="2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245280"/>
            <a:ext cx="2133360" cy="475920"/>
          </a:xfrm>
          <a:prstGeom prst="rect">
            <a:avLst/>
          </a:prstGeom>
        </p:spPr>
        <p:txBody>
          <a:bodyPr>
            <a:noAutofit/>
          </a:bodyPr>
          <a:p>
            <a:pPr algn="r">
              <a:lnSpc>
                <a:spcPct val="100000"/>
              </a:lnSpc>
            </a:pPr>
            <a:fld id="{FF39E361-B852-4C38-A615-A17EC4B1813A}" type="slidenum">
              <a:rPr b="0" lang="en-US" sz="1400" spc="-1" strike="noStrike">
                <a:solidFill>
                  <a:srgbClr val="000000"/>
                </a:solidFill>
                <a:latin typeface="Arial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</a:rPr>
              <a:t>Second Outline Level</a:t>
            </a:r>
            <a:endParaRPr b="0" lang="en-US" sz="24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Third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1" name="Group 1"/>
          <p:cNvGrpSpPr/>
          <p:nvPr/>
        </p:nvGrpSpPr>
        <p:grpSpPr>
          <a:xfrm>
            <a:off x="270360" y="317880"/>
            <a:ext cx="8566200" cy="6050520"/>
            <a:chOff x="270360" y="317880"/>
            <a:chExt cx="8566200" cy="6050520"/>
          </a:xfrm>
        </p:grpSpPr>
        <p:grpSp>
          <p:nvGrpSpPr>
            <p:cNvPr id="42" name="Group 2"/>
            <p:cNvGrpSpPr/>
            <p:nvPr/>
          </p:nvGrpSpPr>
          <p:grpSpPr>
            <a:xfrm>
              <a:off x="270360" y="317880"/>
              <a:ext cx="8566200" cy="3571560"/>
              <a:chOff x="270360" y="317880"/>
              <a:chExt cx="8566200" cy="3571560"/>
            </a:xfrm>
          </p:grpSpPr>
          <p:sp>
            <p:nvSpPr>
              <p:cNvPr id="43" name="Line 3"/>
              <p:cNvSpPr/>
              <p:nvPr/>
            </p:nvSpPr>
            <p:spPr>
              <a:xfrm flipH="1">
                <a:off x="7876080" y="317880"/>
                <a:ext cx="11160" cy="2998800"/>
              </a:xfrm>
              <a:prstGeom prst="line">
                <a:avLst/>
              </a:prstGeom>
              <a:ln w="9360">
                <a:solidFill>
                  <a:schemeClr val="tx1"/>
                </a:solidFill>
                <a:prstDash val="dash"/>
                <a:round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44" name="Line 4"/>
              <p:cNvSpPr/>
              <p:nvPr/>
            </p:nvSpPr>
            <p:spPr>
              <a:xfrm>
                <a:off x="4035240" y="317880"/>
                <a:ext cx="0" cy="3036960"/>
              </a:xfrm>
              <a:prstGeom prst="line">
                <a:avLst/>
              </a:prstGeom>
              <a:ln w="9360">
                <a:solidFill>
                  <a:schemeClr val="tx1"/>
                </a:solidFill>
                <a:prstDash val="dash"/>
                <a:round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45" name="Line 5"/>
              <p:cNvSpPr/>
              <p:nvPr/>
            </p:nvSpPr>
            <p:spPr>
              <a:xfrm flipH="1">
                <a:off x="573840" y="317880"/>
                <a:ext cx="2880" cy="3036960"/>
              </a:xfrm>
              <a:prstGeom prst="line">
                <a:avLst/>
              </a:prstGeom>
              <a:ln w="9360">
                <a:solidFill>
                  <a:schemeClr val="tx1"/>
                </a:solidFill>
                <a:prstDash val="dash"/>
                <a:round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46" name="Line 6"/>
              <p:cNvSpPr/>
              <p:nvPr/>
            </p:nvSpPr>
            <p:spPr>
              <a:xfrm flipH="1">
                <a:off x="1039680" y="317880"/>
                <a:ext cx="1440" cy="3020760"/>
              </a:xfrm>
              <a:prstGeom prst="line">
                <a:avLst/>
              </a:prstGeom>
              <a:ln w="9360">
                <a:solidFill>
                  <a:schemeClr val="tx1"/>
                </a:solidFill>
                <a:prstDash val="dash"/>
                <a:round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47" name="Line 7"/>
              <p:cNvSpPr/>
              <p:nvPr/>
            </p:nvSpPr>
            <p:spPr>
              <a:xfrm flipH="1">
                <a:off x="270360" y="3348360"/>
                <a:ext cx="7616880" cy="6480"/>
              </a:xfrm>
              <a:prstGeom prst="line">
                <a:avLst/>
              </a:prstGeom>
              <a:ln w="6480">
                <a:solidFill>
                  <a:schemeClr val="tx1"/>
                </a:solidFill>
                <a:prstDash val="lgDash"/>
                <a:round/>
                <a:tailEnd len="med" type="triangle" w="med"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48" name="CustomShape 8"/>
              <p:cNvSpPr/>
              <p:nvPr/>
            </p:nvSpPr>
            <p:spPr>
              <a:xfrm>
                <a:off x="5955840" y="758880"/>
                <a:ext cx="421920" cy="31140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0" rIns="0" tIns="0" bIns="0">
                <a:spAutoFit/>
              </a:bodyPr>
              <a:p>
                <a:pPr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m1</a:t>
                </a:r>
                <a:endParaRPr b="0" lang="en-US" sz="1800" spc="-1" strike="noStrike">
                  <a:latin typeface="Arial"/>
                </a:endParaRPr>
              </a:p>
            </p:txBody>
          </p:sp>
          <p:sp>
            <p:nvSpPr>
              <p:cNvPr id="49" name="Line 9"/>
              <p:cNvSpPr/>
              <p:nvPr/>
            </p:nvSpPr>
            <p:spPr>
              <a:xfrm flipH="1">
                <a:off x="4035240" y="612360"/>
                <a:ext cx="3840840" cy="0"/>
              </a:xfrm>
              <a:prstGeom prst="line">
                <a:avLst/>
              </a:prstGeom>
              <a:ln w="9360">
                <a:solidFill>
                  <a:srgbClr val="0000ff"/>
                </a:solidFill>
                <a:round/>
                <a:headEnd len="med" type="triangle" w="med"/>
                <a:tailEnd len="med" type="triangle" w="med"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50" name="CustomShape 10"/>
              <p:cNvSpPr/>
              <p:nvPr/>
            </p:nvSpPr>
            <p:spPr>
              <a:xfrm rot="285600">
                <a:off x="6915960" y="3346560"/>
                <a:ext cx="1920600" cy="75960"/>
              </a:xfrm>
              <a:prstGeom prst="rect">
                <a:avLst/>
              </a:prstGeom>
              <a:solidFill>
                <a:schemeClr val="accent1"/>
              </a:solidFill>
              <a:ln w="9360">
                <a:solidFill>
                  <a:schemeClr val="tx1"/>
                </a:solidFill>
                <a:miter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51" name="Line 11"/>
              <p:cNvSpPr/>
              <p:nvPr/>
            </p:nvSpPr>
            <p:spPr>
              <a:xfrm>
                <a:off x="4035240" y="2660760"/>
                <a:ext cx="0" cy="694080"/>
              </a:xfrm>
              <a:prstGeom prst="line">
                <a:avLst/>
              </a:prstGeom>
              <a:ln w="9360">
                <a:solidFill>
                  <a:schemeClr val="tx1"/>
                </a:solidFill>
                <a:round/>
                <a:headEnd len="med" type="triangle" w="med"/>
                <a:tailEnd len="med" type="triangle" w="med"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52" name="Line 12"/>
              <p:cNvSpPr/>
              <p:nvPr/>
            </p:nvSpPr>
            <p:spPr>
              <a:xfrm>
                <a:off x="1041120" y="1769400"/>
                <a:ext cx="0" cy="1569600"/>
              </a:xfrm>
              <a:prstGeom prst="line">
                <a:avLst/>
              </a:prstGeom>
              <a:ln w="9360">
                <a:solidFill>
                  <a:schemeClr val="tx1"/>
                </a:solidFill>
                <a:round/>
                <a:headEnd len="med" type="triangle" w="med"/>
                <a:tailEnd len="med" type="triangle" w="med"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53" name="CustomShape 13"/>
              <p:cNvSpPr/>
              <p:nvPr/>
            </p:nvSpPr>
            <p:spPr>
              <a:xfrm>
                <a:off x="3961080" y="3385080"/>
                <a:ext cx="304560" cy="31140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0" rIns="0" tIns="0" bIns="0">
                <a:spAutoFit/>
              </a:bodyPr>
              <a:p>
                <a:pPr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  <a:ea typeface="Arial Unicode MS"/>
                  </a:rPr>
                  <a:t>H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  <a:ea typeface="Arial Unicode MS"/>
                  </a:rPr>
                  <a:t>1</a:t>
                </a:r>
                <a:endParaRPr b="0" lang="en-US" sz="1800" spc="-1" strike="noStrike">
                  <a:latin typeface="Arial"/>
                </a:endParaRPr>
              </a:p>
            </p:txBody>
          </p:sp>
          <p:sp>
            <p:nvSpPr>
              <p:cNvPr id="54" name="CustomShape 14"/>
              <p:cNvSpPr/>
              <p:nvPr/>
            </p:nvSpPr>
            <p:spPr>
              <a:xfrm>
                <a:off x="965520" y="3424680"/>
                <a:ext cx="304560" cy="31140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0" rIns="0" tIns="0" bIns="0">
                <a:spAutoFit/>
              </a:bodyPr>
              <a:p>
                <a:pPr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 Unicode MS"/>
                    <a:ea typeface="Arial Unicode MS"/>
                  </a:rPr>
                  <a:t>H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 Unicode MS"/>
                    <a:ea typeface="Arial Unicode MS"/>
                  </a:rPr>
                  <a:t>2</a:t>
                </a:r>
                <a:endParaRPr b="0" lang="en-US" sz="1800" spc="-1" strike="noStrike">
                  <a:latin typeface="Arial"/>
                </a:endParaRPr>
              </a:p>
            </p:txBody>
          </p:sp>
          <p:sp>
            <p:nvSpPr>
              <p:cNvPr id="55" name="Line 15"/>
              <p:cNvSpPr/>
              <p:nvPr/>
            </p:nvSpPr>
            <p:spPr>
              <a:xfrm>
                <a:off x="576720" y="1619640"/>
                <a:ext cx="0" cy="1719000"/>
              </a:xfrm>
              <a:prstGeom prst="line">
                <a:avLst/>
              </a:prstGeom>
              <a:ln w="9360">
                <a:solidFill>
                  <a:schemeClr val="tx1"/>
                </a:solidFill>
                <a:round/>
                <a:headEnd len="med" type="triangle" w="med"/>
                <a:tailEnd len="med" type="triangle" w="med"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56" name="CustomShape 16"/>
              <p:cNvSpPr/>
              <p:nvPr/>
            </p:nvSpPr>
            <p:spPr>
              <a:xfrm>
                <a:off x="7568280" y="3462840"/>
                <a:ext cx="576000" cy="42660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0" rIns="0" tIns="0" bIns="0">
                <a:spAutoFit/>
              </a:bodyPr>
              <a:p>
                <a:pPr algn="ctr"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M</a:t>
                </a:r>
                <a:br/>
                <a:r>
                  <a:rPr b="0" lang="en-US" sz="1000" spc="-1" strike="noStrike">
                    <a:solidFill>
                      <a:srgbClr val="000000"/>
                    </a:solidFill>
                    <a:latin typeface="Arial"/>
                  </a:rPr>
                  <a:t>(mirror)</a:t>
                </a:r>
                <a:endParaRPr b="0" lang="en-US" sz="1000" spc="-1" strike="noStrike">
                  <a:latin typeface="Arial"/>
                </a:endParaRPr>
              </a:p>
            </p:txBody>
          </p:sp>
          <p:sp>
            <p:nvSpPr>
              <p:cNvPr id="57" name="CustomShape 17"/>
              <p:cNvSpPr/>
              <p:nvPr/>
            </p:nvSpPr>
            <p:spPr>
              <a:xfrm>
                <a:off x="270720" y="3424680"/>
                <a:ext cx="576000" cy="42660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0" rIns="0" tIns="0" bIns="0">
                <a:spAutoFit/>
              </a:bodyPr>
              <a:p>
                <a:pPr algn="ctr"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  <a:ea typeface="Arial Unicode MS"/>
                  </a:rPr>
                  <a:t>S</a:t>
                </a:r>
                <a:br/>
                <a:r>
                  <a:rPr b="0" lang="en-US" sz="1000" spc="-1" strike="noStrike">
                    <a:solidFill>
                      <a:srgbClr val="000000"/>
                    </a:solidFill>
                    <a:latin typeface="Arial"/>
                    <a:ea typeface="Arial Unicode MS"/>
                  </a:rPr>
                  <a:t>(sample)</a:t>
                </a:r>
                <a:endParaRPr b="0" lang="en-US" sz="1000" spc="-1" strike="noStrike">
                  <a:latin typeface="Arial"/>
                </a:endParaRPr>
              </a:p>
            </p:txBody>
          </p:sp>
          <p:sp>
            <p:nvSpPr>
              <p:cNvPr id="58" name="Line 18"/>
              <p:cNvSpPr/>
              <p:nvPr/>
            </p:nvSpPr>
            <p:spPr>
              <a:xfrm flipH="1">
                <a:off x="1039680" y="612360"/>
                <a:ext cx="2995560" cy="0"/>
              </a:xfrm>
              <a:prstGeom prst="line">
                <a:avLst/>
              </a:prstGeom>
              <a:ln w="9360">
                <a:solidFill>
                  <a:srgbClr val="0000ff"/>
                </a:solidFill>
                <a:round/>
                <a:headEnd len="med" type="triangle" w="med"/>
                <a:tailEnd len="med" type="triangle" w="med"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59" name="Line 19"/>
              <p:cNvSpPr/>
              <p:nvPr/>
            </p:nvSpPr>
            <p:spPr>
              <a:xfrm flipH="1">
                <a:off x="573840" y="612360"/>
                <a:ext cx="465840" cy="0"/>
              </a:xfrm>
              <a:prstGeom prst="line">
                <a:avLst/>
              </a:prstGeom>
              <a:ln w="9360">
                <a:solidFill>
                  <a:srgbClr val="0000ff"/>
                </a:solidFill>
                <a:round/>
                <a:headEnd len="med" type="triangle" w="med"/>
                <a:tailEnd len="med" type="triangle" w="med"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60" name="CustomShape 20"/>
              <p:cNvSpPr/>
              <p:nvPr/>
            </p:nvSpPr>
            <p:spPr>
              <a:xfrm>
                <a:off x="2230200" y="755640"/>
                <a:ext cx="421920" cy="31140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0" rIns="0" tIns="0" bIns="0">
                <a:spAutoFit/>
              </a:bodyPr>
              <a:p>
                <a:pPr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12</a:t>
                </a:r>
                <a:endParaRPr b="0" lang="en-US" sz="1800" spc="-1" strike="noStrike">
                  <a:latin typeface="Arial"/>
                </a:endParaRPr>
              </a:p>
            </p:txBody>
          </p:sp>
          <p:sp>
            <p:nvSpPr>
              <p:cNvPr id="61" name="CustomShape 21"/>
              <p:cNvSpPr/>
              <p:nvPr/>
            </p:nvSpPr>
            <p:spPr>
              <a:xfrm>
                <a:off x="656280" y="773280"/>
                <a:ext cx="421920" cy="31140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0" rIns="0" tIns="0" bIns="0">
                <a:spAutoFit/>
              </a:bodyPr>
              <a:p>
                <a:pPr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s2</a:t>
                </a:r>
                <a:endParaRPr b="0" lang="en-US" sz="1800" spc="-1" strike="noStrike">
                  <a:latin typeface="Arial"/>
                </a:endParaRPr>
              </a:p>
            </p:txBody>
          </p:sp>
          <p:grpSp>
            <p:nvGrpSpPr>
              <p:cNvPr id="62" name="Group 22"/>
              <p:cNvGrpSpPr/>
              <p:nvPr/>
            </p:nvGrpSpPr>
            <p:grpSpPr>
              <a:xfrm>
                <a:off x="922680" y="1397160"/>
                <a:ext cx="3225240" cy="1589040"/>
                <a:chOff x="922680" y="1397160"/>
                <a:chExt cx="3225240" cy="1589040"/>
              </a:xfrm>
            </p:grpSpPr>
            <p:sp>
              <p:nvSpPr>
                <p:cNvPr id="63" name="CustomShape 23"/>
                <p:cNvSpPr/>
                <p:nvPr/>
              </p:nvSpPr>
              <p:spPr>
                <a:xfrm rot="974400">
                  <a:off x="963000" y="1821960"/>
                  <a:ext cx="3143880" cy="739440"/>
                </a:xfrm>
                <a:prstGeom prst="rect">
                  <a:avLst/>
                </a:prstGeom>
                <a:solidFill>
                  <a:srgbClr val="c0c0c0">
                    <a:alpha val="25000"/>
                  </a:srgbClr>
                </a:solidFill>
                <a:ln w="9360">
                  <a:solidFill>
                    <a:schemeClr val="tx1"/>
                  </a:solidFill>
                  <a:miter/>
                </a:ln>
              </p:spPr>
              <p:style>
                <a:lnRef idx="0"/>
                <a:fillRef idx="0"/>
                <a:effectRef idx="0"/>
                <a:fontRef idx="minor"/>
              </p:style>
            </p:sp>
            <p:sp>
              <p:nvSpPr>
                <p:cNvPr id="64" name="Line 24"/>
                <p:cNvSpPr/>
                <p:nvPr/>
              </p:nvSpPr>
              <p:spPr>
                <a:xfrm flipH="1" flipV="1">
                  <a:off x="1039680" y="1769400"/>
                  <a:ext cx="2993040" cy="852840"/>
                </a:xfrm>
                <a:prstGeom prst="line">
                  <a:avLst/>
                </a:prstGeom>
                <a:ln w="9360">
                  <a:solidFill>
                    <a:srgbClr val="0000ff"/>
                  </a:solidFill>
                  <a:round/>
                </a:ln>
              </p:spPr>
              <p:style>
                <a:lnRef idx="0"/>
                <a:fillRef idx="0"/>
                <a:effectRef idx="0"/>
                <a:fontRef idx="minor"/>
              </p:style>
            </p:sp>
          </p:grpSp>
          <p:sp>
            <p:nvSpPr>
              <p:cNvPr id="65" name="Line 25"/>
              <p:cNvSpPr/>
              <p:nvPr/>
            </p:nvSpPr>
            <p:spPr>
              <a:xfrm flipH="1" flipV="1">
                <a:off x="576720" y="1619640"/>
                <a:ext cx="462960" cy="149760"/>
              </a:xfrm>
              <a:prstGeom prst="line">
                <a:avLst/>
              </a:prstGeom>
              <a:ln w="9360">
                <a:solidFill>
                  <a:srgbClr val="0000ff"/>
                </a:solidFill>
                <a:prstDash val="lgDash"/>
                <a:round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66" name="Line 26"/>
              <p:cNvSpPr/>
              <p:nvPr/>
            </p:nvSpPr>
            <p:spPr>
              <a:xfrm flipH="1">
                <a:off x="1580760" y="2622960"/>
                <a:ext cx="2454480" cy="0"/>
              </a:xfrm>
              <a:prstGeom prst="line">
                <a:avLst/>
              </a:prstGeom>
              <a:ln w="9360">
                <a:solidFill>
                  <a:schemeClr val="tx1"/>
                </a:solidFill>
                <a:prstDash val="dash"/>
                <a:round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67" name="CustomShape 27"/>
              <p:cNvSpPr/>
              <p:nvPr/>
            </p:nvSpPr>
            <p:spPr>
              <a:xfrm>
                <a:off x="3304800" y="2430360"/>
                <a:ext cx="77400" cy="208800"/>
              </a:xfrm>
              <a:custGeom>
                <a:avLst/>
                <a:gdLst/>
                <a:ahLst/>
                <a:rect l="l" t="t" r="r" b="b"/>
                <a:pathLst>
                  <a:path w="101" h="291">
                    <a:moveTo>
                      <a:pt x="101" y="0"/>
                    </a:moveTo>
                    <a:cubicBezTo>
                      <a:pt x="54" y="48"/>
                      <a:pt x="8" y="97"/>
                      <a:pt x="4" y="145"/>
                    </a:cubicBezTo>
                    <a:cubicBezTo>
                      <a:pt x="0" y="193"/>
                      <a:pt x="38" y="242"/>
                      <a:pt x="76" y="291"/>
                    </a:cubicBezTo>
                  </a:path>
                </a:pathLst>
              </a:custGeom>
              <a:noFill/>
              <a:ln w="9360">
                <a:solidFill>
                  <a:srgbClr val="0000ff"/>
                </a:solidFill>
                <a:round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68" name="Line 28"/>
              <p:cNvSpPr/>
              <p:nvPr/>
            </p:nvSpPr>
            <p:spPr>
              <a:xfrm flipH="1" flipV="1">
                <a:off x="576720" y="1769400"/>
                <a:ext cx="7310520" cy="1569240"/>
              </a:xfrm>
              <a:prstGeom prst="line">
                <a:avLst/>
              </a:prstGeom>
              <a:ln w="9360">
                <a:solidFill>
                  <a:srgbClr val="ff0000"/>
                </a:solidFill>
                <a:round/>
                <a:tailEnd len="med" type="triangle" w="med"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69" name="CustomShape 29"/>
              <p:cNvSpPr/>
              <p:nvPr/>
            </p:nvSpPr>
            <p:spPr>
              <a:xfrm>
                <a:off x="6415920" y="3044880"/>
                <a:ext cx="77400" cy="309600"/>
              </a:xfrm>
              <a:custGeom>
                <a:avLst/>
                <a:gdLst/>
                <a:ahLst/>
                <a:rect l="l" t="t" r="r" b="b"/>
                <a:pathLst>
                  <a:path w="101" h="291">
                    <a:moveTo>
                      <a:pt x="101" y="0"/>
                    </a:moveTo>
                    <a:cubicBezTo>
                      <a:pt x="54" y="48"/>
                      <a:pt x="8" y="97"/>
                      <a:pt x="4" y="145"/>
                    </a:cubicBezTo>
                    <a:cubicBezTo>
                      <a:pt x="0" y="193"/>
                      <a:pt x="38" y="242"/>
                      <a:pt x="76" y="291"/>
                    </a:cubicBezTo>
                  </a:path>
                </a:pathLst>
              </a:custGeom>
              <a:noFill/>
              <a:ln w="9360">
                <a:solidFill>
                  <a:schemeClr val="folHlink"/>
                </a:solidFill>
                <a:round/>
              </a:ln>
            </p:spPr>
            <p:style>
              <a:lnRef idx="0"/>
              <a:fillRef idx="0"/>
              <a:effectRef idx="0"/>
              <a:fontRef idx="minor"/>
            </p:style>
          </p:sp>
          <p:sp>
            <p:nvSpPr>
              <p:cNvPr id="70" name="CustomShape 30"/>
              <p:cNvSpPr/>
              <p:nvPr/>
            </p:nvSpPr>
            <p:spPr>
              <a:xfrm>
                <a:off x="6417360" y="2622960"/>
                <a:ext cx="843480" cy="31140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0" rIns="0" tIns="0" bIns="0">
                <a:spAutoFit/>
              </a:bodyPr>
              <a:p>
                <a:pPr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2</a:t>
                </a:r>
                <a:r>
                  <a:rPr b="0" lang="el-GR" sz="1800" spc="-1" strike="noStrike">
                    <a:solidFill>
                      <a:srgbClr val="000000"/>
                    </a:solidFill>
                    <a:latin typeface="Times New Roman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mirror</a:t>
                </a:r>
                <a:endParaRPr b="0" lang="en-US" sz="1800" spc="-1" strike="noStrike">
                  <a:latin typeface="Arial"/>
                </a:endParaRPr>
              </a:p>
            </p:txBody>
          </p:sp>
          <p:sp>
            <p:nvSpPr>
              <p:cNvPr id="71" name="CustomShape 31"/>
              <p:cNvSpPr/>
              <p:nvPr/>
            </p:nvSpPr>
            <p:spPr>
              <a:xfrm>
                <a:off x="2883240" y="2346840"/>
                <a:ext cx="460440" cy="31140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0" rIns="0" tIns="0" bIns="0">
                <a:spAutoFit/>
              </a:bodyPr>
              <a:p>
                <a:pPr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0" lang="el-GR" sz="1800" spc="-1" strike="noStrike">
                    <a:solidFill>
                      <a:srgbClr val="000000"/>
                    </a:solidFill>
                    <a:latin typeface="Times New Roman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ds</a:t>
                </a:r>
                <a:endParaRPr b="0" lang="en-US" sz="1800" spc="-1" strike="noStrike">
                  <a:latin typeface="Arial"/>
                </a:endParaRPr>
              </a:p>
            </p:txBody>
          </p:sp>
          <p:sp>
            <p:nvSpPr>
              <p:cNvPr id="72" name="Line 32"/>
              <p:cNvSpPr/>
              <p:nvPr/>
            </p:nvSpPr>
            <p:spPr>
              <a:xfrm flipH="1" flipV="1">
                <a:off x="7887240" y="3338640"/>
                <a:ext cx="922320" cy="3240"/>
              </a:xfrm>
              <a:prstGeom prst="line">
                <a:avLst/>
              </a:prstGeom>
              <a:ln w="9360">
                <a:solidFill>
                  <a:srgbClr val="ff0000"/>
                </a:solidFill>
                <a:round/>
              </a:ln>
            </p:spPr>
            <p:style>
              <a:lnRef idx="0"/>
              <a:fillRef idx="0"/>
              <a:effectRef idx="0"/>
              <a:fontRef idx="minor"/>
            </p:style>
          </p:sp>
        </p:grpSp>
        <p:grpSp>
          <p:nvGrpSpPr>
            <p:cNvPr id="73" name="Group 33"/>
            <p:cNvGrpSpPr/>
            <p:nvPr/>
          </p:nvGrpSpPr>
          <p:grpSpPr>
            <a:xfrm>
              <a:off x="577800" y="4082040"/>
              <a:ext cx="7855200" cy="2286360"/>
              <a:chOff x="577800" y="4082040"/>
              <a:chExt cx="7855200" cy="2286360"/>
            </a:xfrm>
          </p:grpSpPr>
          <p:sp>
            <p:nvSpPr>
              <p:cNvPr id="74" name="CustomShape 34"/>
              <p:cNvSpPr/>
              <p:nvPr/>
            </p:nvSpPr>
            <p:spPr>
              <a:xfrm>
                <a:off x="577800" y="4082040"/>
                <a:ext cx="2209320" cy="36468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90000" rIns="90000" tIns="45000" bIns="45000">
                <a:spAutoFit/>
              </a:bodyPr>
              <a:p>
                <a:pPr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1" lang="en-US" sz="1800" spc="-1" strike="noStrike">
                    <a:solidFill>
                      <a:srgbClr val="000000"/>
                    </a:solidFill>
                    <a:latin typeface="Arial"/>
                  </a:rPr>
                  <a:t>Direct equations:</a:t>
                </a:r>
                <a:endParaRPr b="0" lang="en-US" sz="1800" spc="-1" strike="noStrike">
                  <a:latin typeface="Arial"/>
                </a:endParaRPr>
              </a:p>
            </p:txBody>
          </p:sp>
          <p:sp>
            <p:nvSpPr>
              <p:cNvPr id="75" name="CustomShape 35"/>
              <p:cNvSpPr/>
              <p:nvPr/>
            </p:nvSpPr>
            <p:spPr>
              <a:xfrm>
                <a:off x="4630680" y="4082040"/>
                <a:ext cx="2688480" cy="36468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90000" rIns="90000" tIns="45000" bIns="45000">
                <a:spAutoFit/>
              </a:bodyPr>
              <a:p>
                <a:pPr>
                  <a:lnSpc>
                    <a:spcPct val="100000"/>
                  </a:lnSpc>
                  <a:spcBef>
                    <a:spcPts val="901"/>
                  </a:spcBef>
                </a:pPr>
                <a:r>
                  <a:rPr b="1" lang="en-US" sz="1800" spc="-1" strike="noStrike">
                    <a:solidFill>
                      <a:srgbClr val="000000"/>
                    </a:solidFill>
                    <a:latin typeface="Arial"/>
                  </a:rPr>
                  <a:t>Inverse equations:</a:t>
                </a:r>
                <a:endParaRPr b="0" lang="en-US" sz="1800" spc="-1" strike="noStrike">
                  <a:latin typeface="Arial"/>
                </a:endParaRPr>
              </a:p>
            </p:txBody>
          </p:sp>
          <p:sp>
            <p:nvSpPr>
              <p:cNvPr id="76" name="CustomShape 36"/>
              <p:cNvSpPr/>
              <p:nvPr/>
            </p:nvSpPr>
            <p:spPr>
              <a:xfrm>
                <a:off x="790200" y="4450680"/>
                <a:ext cx="3994200" cy="71316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0" lang="el-GR" sz="1800" spc="-1" strike="noStrike">
                    <a:solidFill>
                      <a:srgbClr val="000000"/>
                    </a:solidFill>
                    <a:latin typeface="Arial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ds 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= (H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2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-H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1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) / 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12</a:t>
                </a:r>
                <a:endParaRPr b="0" lang="en-US" sz="1800" spc="-1" strike="noStrike">
                  <a:latin typeface="Arial"/>
                </a:endParaRPr>
              </a:p>
              <a:p>
                <a:pPr>
                  <a:lnSpc>
                    <a:spcPct val="100000"/>
                  </a:lnSpc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S = H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1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+ </a:t>
                </a:r>
                <a:r>
                  <a:rPr b="0" lang="el-GR" sz="1800" spc="-1" strike="noStrike">
                    <a:solidFill>
                      <a:srgbClr val="000000"/>
                    </a:solidFill>
                    <a:latin typeface="Arial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ds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(L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s2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+L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12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) = H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2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+ </a:t>
                </a:r>
                <a:r>
                  <a:rPr b="0" lang="el-GR" sz="1800" spc="-1" strike="noStrike">
                    <a:solidFill>
                      <a:srgbClr val="000000"/>
                    </a:solidFill>
                    <a:latin typeface="Arial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ds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s2</a:t>
                </a:r>
                <a:endParaRPr b="0" lang="en-US" sz="1800" spc="-1" strike="noStrike">
                  <a:latin typeface="Arial"/>
                </a:endParaRPr>
              </a:p>
            </p:txBody>
          </p:sp>
          <p:sp>
            <p:nvSpPr>
              <p:cNvPr id="77" name="CustomShape 37"/>
              <p:cNvSpPr/>
              <p:nvPr/>
            </p:nvSpPr>
            <p:spPr>
              <a:xfrm>
                <a:off x="4861080" y="4445640"/>
                <a:ext cx="3571920" cy="1922760"/>
              </a:xfrm>
              <a:prstGeom prst="rect">
                <a:avLst/>
              </a:prstGeom>
              <a:noFill/>
              <a:ln w="9360"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0" lang="el-GR" sz="1800" spc="-1" strike="noStrike">
                    <a:solidFill>
                      <a:srgbClr val="000000"/>
                    </a:solidFill>
                    <a:latin typeface="Arial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ds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= 2</a:t>
                </a:r>
                <a:r>
                  <a:rPr b="0" lang="el-GR" sz="1800" spc="-1" strike="noStrike">
                    <a:solidFill>
                      <a:srgbClr val="000000"/>
                    </a:solidFill>
                    <a:latin typeface="Arial"/>
                  </a:rPr>
                  <a:t> 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mirror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   </a:t>
                </a:r>
                <a:r>
                  <a:rPr b="0" lang="en-US" sz="1800" spc="-1" strike="noStrike">
                    <a:solidFill>
                      <a:srgbClr val="0000ff"/>
                    </a:solidFill>
                    <a:latin typeface="Arial"/>
                  </a:rPr>
                  <a:t>if Mirror IN</a:t>
                </a:r>
                <a:endParaRPr b="0" lang="en-US" sz="1800" spc="-1" strike="noStrike">
                  <a:latin typeface="Arial"/>
                </a:endParaRPr>
              </a:p>
              <a:p>
                <a:pPr>
                  <a:lnSpc>
                    <a:spcPct val="100000"/>
                  </a:lnSpc>
                </a:pPr>
                <a:r>
                  <a:rPr b="0" lang="el-GR" sz="1800" spc="-1" strike="noStrike">
                    <a:solidFill>
                      <a:srgbClr val="000000"/>
                    </a:solidFill>
                    <a:latin typeface="Arial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ds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= 0              </a:t>
                </a:r>
                <a:r>
                  <a:rPr b="0" lang="en-US" sz="1800" spc="-1" strike="noStrike">
                    <a:solidFill>
                      <a:srgbClr val="0000ff"/>
                    </a:solidFill>
                    <a:latin typeface="Arial"/>
                  </a:rPr>
                  <a:t>if Mirror OUT</a:t>
                </a:r>
                <a:endParaRPr b="0" lang="en-US" sz="1800" spc="-1" strike="noStrike">
                  <a:latin typeface="Arial"/>
                </a:endParaRPr>
              </a:p>
              <a:p>
                <a:pPr>
                  <a:lnSpc>
                    <a:spcPct val="100000"/>
                  </a:lnSpc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S = </a:t>
                </a:r>
                <a:r>
                  <a:rPr b="0" lang="el-GR" sz="1800" spc="-1" strike="noStrike">
                    <a:solidFill>
                      <a:srgbClr val="000000"/>
                    </a:solidFill>
                    <a:latin typeface="Arial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ds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(L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m1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+ 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12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+ 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s2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) + H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mirror</a:t>
                </a:r>
                <a:endParaRPr b="0" lang="en-US" sz="1800" spc="-1" strike="noStrike">
                  <a:latin typeface="Arial"/>
                </a:endParaRPr>
              </a:p>
              <a:p>
                <a:pPr>
                  <a:lnSpc>
                    <a:spcPct val="100000"/>
                  </a:lnSpc>
                </a:pPr>
                <a:endParaRPr b="0" lang="en-US" sz="1800" spc="-1" strike="noStrike">
                  <a:latin typeface="Arial"/>
                </a:endParaRPr>
              </a:p>
              <a:p>
                <a:pPr>
                  <a:lnSpc>
                    <a:spcPct val="100000"/>
                  </a:lnSpc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H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2 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= S – </a:t>
                </a:r>
                <a:r>
                  <a:rPr b="0" lang="el-GR" sz="1800" spc="-1" strike="noStrike">
                    <a:solidFill>
                      <a:srgbClr val="000000"/>
                    </a:solidFill>
                    <a:latin typeface="Arial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ds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s2</a:t>
                </a:r>
                <a:endParaRPr b="0" lang="en-US" sz="1800" spc="-1" strike="noStrike">
                  <a:latin typeface="Arial"/>
                </a:endParaRPr>
              </a:p>
              <a:p>
                <a:pPr>
                  <a:lnSpc>
                    <a:spcPct val="100000"/>
                  </a:lnSpc>
                </a:pP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H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1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= S – </a:t>
                </a:r>
                <a:r>
                  <a:rPr b="0" lang="el-GR" sz="1800" spc="-1" strike="noStrike">
                    <a:solidFill>
                      <a:srgbClr val="000000"/>
                    </a:solidFill>
                    <a:latin typeface="Arial"/>
                  </a:rPr>
                  <a:t>Θ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ds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 (L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s2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+L</a:t>
                </a:r>
                <a:r>
                  <a:rPr b="0" lang="en-US" sz="1800" spc="-1" strike="noStrike" baseline="-25000">
                    <a:solidFill>
                      <a:srgbClr val="000000"/>
                    </a:solidFill>
                    <a:latin typeface="Arial"/>
                  </a:rPr>
                  <a:t>12</a:t>
                </a:r>
                <a:r>
                  <a:rPr b="0" lang="en-US" sz="1800" spc="-1" strike="noStrike">
                    <a:solidFill>
                      <a:srgbClr val="000000"/>
                    </a:solidFill>
                    <a:latin typeface="Arial"/>
                  </a:rPr>
                  <a:t>)</a:t>
                </a:r>
                <a:endParaRPr b="0" lang="en-US" sz="1800" spc="-1" strike="noStrike">
                  <a:latin typeface="Arial"/>
                </a:endParaRPr>
              </a:p>
            </p:txBody>
          </p:sp>
        </p:grpSp>
      </p:grp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2317</TotalTime>
  <Application>LibreOffice/6.4.7.2$Linux_X86_64 LibreOffice_project/40$Build-2</Application>
  <Words>86</Words>
  <Paragraphs>19</Paragraphs>
  <Company>ANL</Company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2004-08-20T15:54:48Z</dcterms:created>
  <dc:creator>rsanishvili</dc:creator>
  <dc:description/>
  <dc:language>en-US</dc:language>
  <cp:lastModifiedBy/>
  <dcterms:modified xsi:type="dcterms:W3CDTF">2022-07-18T11:47:41Z</dcterms:modified>
  <cp:revision>93</cp:revision>
  <dc:subject/>
  <dc:title>Definitions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12.0000</vt:lpwstr>
  </property>
  <property fmtid="{D5CDD505-2E9C-101B-9397-08002B2CF9AE}" pid="3" name="Company">
    <vt:lpwstr>ANL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MMClips">
    <vt:i4>0</vt:i4>
  </property>
  <property fmtid="{D5CDD505-2E9C-101B-9397-08002B2CF9AE}" pid="8" name="Notes">
    <vt:i4>0</vt:i4>
  </property>
  <property fmtid="{D5CDD505-2E9C-101B-9397-08002B2CF9AE}" pid="9" name="PresentationFormat">
    <vt:lpwstr>On-screen Show (4:3)</vt:lpwstr>
  </property>
  <property fmtid="{D5CDD505-2E9C-101B-9397-08002B2CF9AE}" pid="10" name="ScaleCrop">
    <vt:bool>0</vt:bool>
  </property>
  <property fmtid="{D5CDD505-2E9C-101B-9397-08002B2CF9AE}" pid="11" name="ShareDoc">
    <vt:bool>0</vt:bool>
  </property>
  <property fmtid="{D5CDD505-2E9C-101B-9397-08002B2CF9AE}" pid="12" name="Slides">
    <vt:i4>1</vt:i4>
  </property>
</Properties>
</file>