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0099"/>
    <a:srgbClr val="27D9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97" autoAdjust="0"/>
    <p:restoredTop sz="93227" autoAdjust="0"/>
  </p:normalViewPr>
  <p:slideViewPr>
    <p:cSldViewPr snapToObjects="1" showGuides="1">
      <p:cViewPr>
        <p:scale>
          <a:sx n="200" d="100"/>
          <a:sy n="200" d="100"/>
        </p:scale>
        <p:origin x="-450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111DD-E81A-4D8C-9ECA-B2C8E3832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78B1F-52FD-43C4-93D4-D0680723F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1D0779-8787-4F36-ACF4-A10F9886F5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9D312-9BD7-4A58-BE9F-4461FE926E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5F928-75FE-4E21-899C-827398628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AFC9C-71A0-455E-92C3-12FF486CA0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A8AFB-83E3-4EA6-92F7-57A201C338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7BBE1-6645-49B4-95BF-96E6C9625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41106-0710-425F-B8FD-08C86D080B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3CD39-E878-48B5-B130-16D3759A6D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08993-002F-499A-8C9E-700642C6E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7EE30BA-A017-44A7-A44C-9C64686F4E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6" descr="wb_slit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475" y="1431925"/>
            <a:ext cx="1738313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7" descr="wb_slits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5413"/>
            <a:ext cx="3022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2" name="Group 33"/>
          <p:cNvGrpSpPr>
            <a:grpSpLocks/>
          </p:cNvGrpSpPr>
          <p:nvPr/>
        </p:nvGrpSpPr>
        <p:grpSpPr bwMode="auto">
          <a:xfrm>
            <a:off x="3419445" y="1355130"/>
            <a:ext cx="5146675" cy="1871662"/>
            <a:chOff x="3189288" y="1970088"/>
            <a:chExt cx="5146675" cy="1871662"/>
          </a:xfrm>
        </p:grpSpPr>
        <p:sp>
          <p:nvSpPr>
            <p:cNvPr id="4" name="Rectangle 3"/>
            <p:cNvSpPr/>
            <p:nvPr/>
          </p:nvSpPr>
          <p:spPr bwMode="auto">
            <a:xfrm>
              <a:off x="3189288" y="1970088"/>
              <a:ext cx="4073525" cy="13430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" name="Freeform 4"/>
            <p:cNvSpPr/>
            <p:nvPr/>
          </p:nvSpPr>
          <p:spPr bwMode="auto">
            <a:xfrm>
              <a:off x="3189288" y="2276475"/>
              <a:ext cx="4073525" cy="644525"/>
            </a:xfrm>
            <a:custGeom>
              <a:avLst/>
              <a:gdLst>
                <a:gd name="connsiteX0" fmla="*/ 8467 w 4072467"/>
                <a:gd name="connsiteY0" fmla="*/ 33867 h 643467"/>
                <a:gd name="connsiteX1" fmla="*/ 804333 w 4072467"/>
                <a:gd name="connsiteY1" fmla="*/ 254000 h 643467"/>
                <a:gd name="connsiteX2" fmla="*/ 2954867 w 4072467"/>
                <a:gd name="connsiteY2" fmla="*/ 254000 h 643467"/>
                <a:gd name="connsiteX3" fmla="*/ 4064000 w 4072467"/>
                <a:gd name="connsiteY3" fmla="*/ 0 h 643467"/>
                <a:gd name="connsiteX4" fmla="*/ 4072467 w 4072467"/>
                <a:gd name="connsiteY4" fmla="*/ 618067 h 643467"/>
                <a:gd name="connsiteX5" fmla="*/ 2980267 w 4072467"/>
                <a:gd name="connsiteY5" fmla="*/ 457200 h 643467"/>
                <a:gd name="connsiteX6" fmla="*/ 787400 w 4072467"/>
                <a:gd name="connsiteY6" fmla="*/ 440267 h 643467"/>
                <a:gd name="connsiteX7" fmla="*/ 0 w 4072467"/>
                <a:gd name="connsiteY7" fmla="*/ 643467 h 643467"/>
                <a:gd name="connsiteX8" fmla="*/ 8467 w 4072467"/>
                <a:gd name="connsiteY8" fmla="*/ 33867 h 64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72467" h="643467">
                  <a:moveTo>
                    <a:pt x="8467" y="33867"/>
                  </a:moveTo>
                  <a:lnTo>
                    <a:pt x="804333" y="254000"/>
                  </a:lnTo>
                  <a:lnTo>
                    <a:pt x="2954867" y="254000"/>
                  </a:lnTo>
                  <a:lnTo>
                    <a:pt x="4064000" y="0"/>
                  </a:lnTo>
                  <a:lnTo>
                    <a:pt x="4072467" y="618067"/>
                  </a:lnTo>
                  <a:lnTo>
                    <a:pt x="2980267" y="457200"/>
                  </a:lnTo>
                  <a:lnTo>
                    <a:pt x="787400" y="440267"/>
                  </a:lnTo>
                  <a:lnTo>
                    <a:pt x="0" y="643467"/>
                  </a:lnTo>
                  <a:lnTo>
                    <a:pt x="8467" y="33867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3919538" y="2733675"/>
              <a:ext cx="153987" cy="152400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6034088" y="2360613"/>
              <a:ext cx="153987" cy="153987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3995738" y="2733675"/>
              <a:ext cx="0" cy="91281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auto">
            <a:xfrm>
              <a:off x="6108700" y="2428875"/>
              <a:ext cx="0" cy="1217613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auto">
            <a:xfrm>
              <a:off x="5621338" y="2536825"/>
              <a:ext cx="1984375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auto">
            <a:xfrm>
              <a:off x="5621338" y="2730500"/>
              <a:ext cx="1984375" cy="317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auto">
            <a:xfrm>
              <a:off x="3995738" y="3582988"/>
              <a:ext cx="2112962" cy="0"/>
            </a:xfrm>
            <a:prstGeom prst="line">
              <a:avLst/>
            </a:prstGeom>
            <a:ln w="63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 bwMode="auto">
            <a:xfrm>
              <a:off x="4956175" y="3236913"/>
              <a:ext cx="153988" cy="15398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 bwMode="auto">
            <a:xfrm>
              <a:off x="5032375" y="3328988"/>
              <a:ext cx="0" cy="5127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 bwMode="auto">
            <a:xfrm>
              <a:off x="7069138" y="3313113"/>
              <a:ext cx="0" cy="51276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 bwMode="auto">
            <a:xfrm>
              <a:off x="5032375" y="3736975"/>
              <a:ext cx="2036763" cy="0"/>
            </a:xfrm>
            <a:prstGeom prst="line">
              <a:avLst/>
            </a:prstGeom>
            <a:ln w="6350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6" name="TextBox 31"/>
            <p:cNvSpPr txBox="1">
              <a:spLocks noChangeArrowheads="1"/>
            </p:cNvSpPr>
            <p:nvPr/>
          </p:nvSpPr>
          <p:spPr bwMode="auto">
            <a:xfrm>
              <a:off x="6262150" y="3390900"/>
              <a:ext cx="537650" cy="338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L</a:t>
              </a:r>
              <a:r>
                <a:rPr lang="en-US" baseline="-25000"/>
                <a:t>arm</a:t>
              </a:r>
            </a:p>
          </p:txBody>
        </p:sp>
        <p:sp>
          <p:nvSpPr>
            <p:cNvPr id="33" name="Down Arrow 32"/>
            <p:cNvSpPr/>
            <p:nvPr/>
          </p:nvSpPr>
          <p:spPr bwMode="auto">
            <a:xfrm rot="10800000">
              <a:off x="6972300" y="3349625"/>
              <a:ext cx="192088" cy="271463"/>
            </a:xfrm>
            <a:prstGeom prst="downArrow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68" name="TextBox 33"/>
            <p:cNvSpPr txBox="1">
              <a:spLocks noChangeArrowheads="1"/>
            </p:cNvSpPr>
            <p:nvPr/>
          </p:nvSpPr>
          <p:spPr bwMode="auto">
            <a:xfrm>
              <a:off x="4763218" y="3282400"/>
              <a:ext cx="858316" cy="338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L</a:t>
              </a:r>
              <a:r>
                <a:rPr lang="en-US" baseline="-25000"/>
                <a:t>groove</a:t>
              </a:r>
            </a:p>
          </p:txBody>
        </p:sp>
        <p:sp>
          <p:nvSpPr>
            <p:cNvPr id="2069" name="TextBox 34"/>
            <p:cNvSpPr txBox="1">
              <a:spLocks noChangeArrowheads="1"/>
            </p:cNvSpPr>
            <p:nvPr/>
          </p:nvSpPr>
          <p:spPr bwMode="auto">
            <a:xfrm>
              <a:off x="7491087" y="2469144"/>
              <a:ext cx="844876" cy="338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W</a:t>
              </a:r>
              <a:r>
                <a:rPr lang="en-US" baseline="-25000"/>
                <a:t>groove</a:t>
              </a:r>
            </a:p>
          </p:txBody>
        </p:sp>
        <p:cxnSp>
          <p:nvCxnSpPr>
            <p:cNvPr id="38" name="Straight Connector 37"/>
            <p:cNvCxnSpPr/>
            <p:nvPr/>
          </p:nvCxnSpPr>
          <p:spPr bwMode="auto">
            <a:xfrm>
              <a:off x="7491413" y="2733675"/>
              <a:ext cx="0" cy="273050"/>
            </a:xfrm>
            <a:prstGeom prst="line">
              <a:avLst/>
            </a:prstGeom>
            <a:ln w="6350">
              <a:solidFill>
                <a:schemeClr val="tx1"/>
              </a:solidFill>
              <a:headEnd type="stealt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 bwMode="auto">
            <a:xfrm>
              <a:off x="7491413" y="2262188"/>
              <a:ext cx="0" cy="274637"/>
            </a:xfrm>
            <a:prstGeom prst="line">
              <a:avLst/>
            </a:prstGeom>
            <a:ln w="6350">
              <a:solidFill>
                <a:schemeClr val="tx1"/>
              </a:solidFill>
              <a:headEnd type="none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2" name="TextBox 40"/>
            <p:cNvSpPr txBox="1">
              <a:spLocks noChangeArrowheads="1"/>
            </p:cNvSpPr>
            <p:nvPr/>
          </p:nvSpPr>
          <p:spPr bwMode="auto">
            <a:xfrm>
              <a:off x="7107052" y="3275312"/>
              <a:ext cx="652718" cy="461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i="1">
                  <a:solidFill>
                    <a:srgbClr val="FF0000"/>
                  </a:solidFill>
                </a:rPr>
                <a:t>motor</a:t>
              </a:r>
            </a:p>
            <a:p>
              <a:r>
                <a:rPr lang="en-US" sz="1200" i="1">
                  <a:solidFill>
                    <a:srgbClr val="FF0000"/>
                  </a:solidFill>
                </a:rPr>
                <a:t>pusher</a:t>
              </a:r>
            </a:p>
          </p:txBody>
        </p:sp>
        <p:sp>
          <p:nvSpPr>
            <p:cNvPr id="2073" name="TextBox 41"/>
            <p:cNvSpPr txBox="1">
              <a:spLocks noChangeArrowheads="1"/>
            </p:cNvSpPr>
            <p:nvPr/>
          </p:nvSpPr>
          <p:spPr bwMode="auto">
            <a:xfrm>
              <a:off x="4456785" y="3006545"/>
              <a:ext cx="116474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i="1">
                  <a:solidFill>
                    <a:srgbClr val="FF0000"/>
                  </a:solidFill>
                </a:rPr>
                <a:t>rotation center</a:t>
              </a:r>
            </a:p>
          </p:txBody>
        </p:sp>
        <p:cxnSp>
          <p:nvCxnSpPr>
            <p:cNvPr id="43" name="Straight Connector 42"/>
            <p:cNvCxnSpPr/>
            <p:nvPr/>
          </p:nvCxnSpPr>
          <p:spPr bwMode="auto">
            <a:xfrm>
              <a:off x="3267075" y="3328988"/>
              <a:ext cx="3878263" cy="0"/>
            </a:xfrm>
            <a:prstGeom prst="line">
              <a:avLst/>
            </a:prstGeom>
            <a:ln w="635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5" name="TextBox 44"/>
            <p:cNvSpPr txBox="1">
              <a:spLocks noChangeArrowheads="1"/>
            </p:cNvSpPr>
            <p:nvPr/>
          </p:nvSpPr>
          <p:spPr bwMode="auto">
            <a:xfrm>
              <a:off x="3847488" y="2022882"/>
              <a:ext cx="2529897" cy="338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White Beam Slit</a:t>
              </a:r>
              <a:endParaRPr lang="en-US" baseline="-25000"/>
            </a:p>
          </p:txBody>
        </p:sp>
        <p:sp>
          <p:nvSpPr>
            <p:cNvPr id="46" name="Right Arrow 45"/>
            <p:cNvSpPr/>
            <p:nvPr/>
          </p:nvSpPr>
          <p:spPr bwMode="auto">
            <a:xfrm rot="10800000">
              <a:off x="6223000" y="2546350"/>
              <a:ext cx="307975" cy="163513"/>
            </a:xfrm>
            <a:prstGeom prst="rightArrow">
              <a:avLst/>
            </a:prstGeom>
            <a:solidFill>
              <a:srgbClr val="FFFF00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77" name="TextBox 46"/>
            <p:cNvSpPr txBox="1">
              <a:spLocks noChangeArrowheads="1"/>
            </p:cNvSpPr>
            <p:nvPr/>
          </p:nvSpPr>
          <p:spPr bwMode="auto">
            <a:xfrm>
              <a:off x="6535983" y="2499373"/>
              <a:ext cx="628673" cy="2768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i="1">
                  <a:solidFill>
                    <a:srgbClr val="FFFF00"/>
                  </a:solidFill>
                </a:rPr>
                <a:t>X-rays</a:t>
              </a:r>
            </a:p>
          </p:txBody>
        </p:sp>
      </p:grpSp>
      <p:sp>
        <p:nvSpPr>
          <p:cNvPr id="31" name="Text Box 47"/>
          <p:cNvSpPr txBox="1">
            <a:spLocks noChangeArrowheads="1"/>
          </p:cNvSpPr>
          <p:nvPr/>
        </p:nvSpPr>
        <p:spPr bwMode="auto">
          <a:xfrm>
            <a:off x="4077645" y="3533973"/>
            <a:ext cx="319399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Direct equations (angles are small):</a:t>
            </a:r>
            <a:endParaRPr lang="ru-RU" sz="1400" b="1" dirty="0"/>
          </a:p>
        </p:txBody>
      </p:sp>
      <p:sp>
        <p:nvSpPr>
          <p:cNvPr id="32" name="Text Box 48"/>
          <p:cNvSpPr txBox="1">
            <a:spLocks noChangeArrowheads="1"/>
          </p:cNvSpPr>
          <p:nvPr/>
        </p:nvSpPr>
        <p:spPr bwMode="auto">
          <a:xfrm>
            <a:off x="4072735" y="4158158"/>
            <a:ext cx="33031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/>
              <a:t>Inverse equations (angles are small):</a:t>
            </a:r>
            <a:endParaRPr lang="ru-RU" sz="1400" b="1" dirty="0"/>
          </a:p>
        </p:txBody>
      </p:sp>
      <p:sp>
        <p:nvSpPr>
          <p:cNvPr id="34" name="Text Box 61"/>
          <p:cNvSpPr txBox="1">
            <a:spLocks noChangeArrowheads="1"/>
          </p:cNvSpPr>
          <p:nvPr/>
        </p:nvSpPr>
        <p:spPr bwMode="auto">
          <a:xfrm>
            <a:off x="4122095" y="3812513"/>
            <a:ext cx="27654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W</a:t>
            </a:r>
            <a:r>
              <a:rPr lang="en-US" sz="1400" baseline="-25000" dirty="0"/>
              <a:t> </a:t>
            </a:r>
            <a:r>
              <a:rPr lang="en-US" sz="1400" dirty="0"/>
              <a:t>= </a:t>
            </a:r>
            <a:r>
              <a:rPr lang="en-US" sz="1400" dirty="0" err="1"/>
              <a:t>W</a:t>
            </a:r>
            <a:r>
              <a:rPr lang="en-US" sz="1400" baseline="-25000" dirty="0" err="1"/>
              <a:t>groove</a:t>
            </a:r>
            <a:r>
              <a:rPr lang="en-US" sz="1400" baseline="-25000" dirty="0"/>
              <a:t> </a:t>
            </a:r>
            <a:r>
              <a:rPr lang="en-US" sz="1400" dirty="0"/>
              <a:t>– drive × </a:t>
            </a:r>
            <a:r>
              <a:rPr lang="en-US" sz="1400" dirty="0" err="1"/>
              <a:t>L</a:t>
            </a:r>
            <a:r>
              <a:rPr lang="en-US" sz="1400" baseline="-25000" dirty="0" err="1"/>
              <a:t>groove</a:t>
            </a:r>
            <a:r>
              <a:rPr lang="en-US" sz="1400" baseline="-25000" dirty="0"/>
              <a:t> </a:t>
            </a:r>
            <a:r>
              <a:rPr lang="en-US" sz="1400" dirty="0"/>
              <a:t>/ </a:t>
            </a:r>
            <a:r>
              <a:rPr lang="en-US" sz="1400" dirty="0" err="1"/>
              <a:t>L</a:t>
            </a:r>
            <a:r>
              <a:rPr lang="en-US" sz="1400" baseline="-25000" dirty="0" err="1"/>
              <a:t>arm</a:t>
            </a:r>
            <a:endParaRPr lang="en-US" sz="1400" baseline="-25000" dirty="0"/>
          </a:p>
        </p:txBody>
      </p:sp>
      <p:sp>
        <p:nvSpPr>
          <p:cNvPr id="35" name="Text Box 69"/>
          <p:cNvSpPr txBox="1">
            <a:spLocks noChangeArrowheads="1"/>
          </p:cNvSpPr>
          <p:nvPr/>
        </p:nvSpPr>
        <p:spPr bwMode="auto">
          <a:xfrm>
            <a:off x="4198663" y="4426993"/>
            <a:ext cx="291935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drive = (</a:t>
            </a:r>
            <a:r>
              <a:rPr lang="en-US" sz="1400" dirty="0" err="1"/>
              <a:t>W</a:t>
            </a:r>
            <a:r>
              <a:rPr lang="en-US" sz="1400" baseline="-25000" dirty="0" err="1"/>
              <a:t>groove</a:t>
            </a:r>
            <a:r>
              <a:rPr lang="en-US" sz="1400" baseline="-25000" dirty="0"/>
              <a:t> </a:t>
            </a:r>
            <a:r>
              <a:rPr lang="en-US" sz="1400" dirty="0"/>
              <a:t>– W) × </a:t>
            </a:r>
            <a:r>
              <a:rPr lang="en-US" sz="1400" dirty="0" err="1"/>
              <a:t>L</a:t>
            </a:r>
            <a:r>
              <a:rPr lang="en-US" sz="1400" baseline="-25000" dirty="0" err="1"/>
              <a:t>arm</a:t>
            </a:r>
            <a:r>
              <a:rPr lang="en-US" sz="1400" dirty="0"/>
              <a:t> / </a:t>
            </a:r>
            <a:r>
              <a:rPr lang="en-US" sz="1400" dirty="0" err="1"/>
              <a:t>L</a:t>
            </a:r>
            <a:r>
              <a:rPr lang="en-US" sz="1400" baseline="-25000" dirty="0" err="1"/>
              <a:t>groove</a:t>
            </a:r>
            <a:endParaRPr lang="en-US" sz="1400" baseline="-25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2148</TotalTime>
  <Words>45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Slide 1</vt:lpstr>
    </vt:vector>
  </TitlesOfParts>
  <Company>ANL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Definitions</dc:title>
  <dc:creator>rsanishvili</dc:creator>
  <cp:lastModifiedBy>sergey</cp:lastModifiedBy>
  <cp:revision>74</cp:revision>
  <dcterms:created xsi:type="dcterms:W3CDTF">2004-08-20T15:54:48Z</dcterms:created>
  <dcterms:modified xsi:type="dcterms:W3CDTF">2024-06-14T14:17:18Z</dcterms:modified>
</cp:coreProperties>
</file>