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9144000" cy="6858000" type="screen4x3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99" d="100"/>
          <a:sy n="99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Master title style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fld id="{FF39E361-B852-4C38-A615-A17EC4B1813A}" type="slidenum">
              <a:rPr lang="en-US" sz="1400" b="0" strike="noStrike" spc="-1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en-US" sz="14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36"/>
          <p:cNvSpPr/>
          <p:nvPr/>
        </p:nvSpPr>
        <p:spPr>
          <a:xfrm>
            <a:off x="1371600" y="4208349"/>
            <a:ext cx="2773147" cy="122965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spc="-1" dirty="0" smtClean="0">
                <a:solidFill>
                  <a:srgbClr val="000000"/>
                </a:solidFill>
              </a:rPr>
              <a:t>Direct equations:</a:t>
            </a:r>
            <a:endParaRPr lang="en-US" spc="-1" dirty="0" smtClean="0"/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l-GR" sz="1800" b="0" strike="noStrike" spc="-1" dirty="0" smtClean="0">
                <a:solidFill>
                  <a:srgbClr val="000000"/>
                </a:solidFill>
                <a:latin typeface="Arial"/>
              </a:rPr>
              <a:t>Θ</a:t>
            </a:r>
            <a:r>
              <a:rPr lang="en-US" sz="1800" b="0" strike="noStrike" spc="-1" baseline="-25000" dirty="0" err="1" smtClean="0">
                <a:solidFill>
                  <a:srgbClr val="000000"/>
                </a:solidFill>
                <a:latin typeface="Arial"/>
              </a:rPr>
              <a:t>es</a:t>
            </a:r>
            <a:r>
              <a:rPr lang="en-US" sz="1800" b="0" strike="noStrike" spc="-1" baseline="-250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= (H</a:t>
            </a:r>
            <a:r>
              <a:rPr lang="en-US" sz="1800" b="0" strike="noStrike" spc="-1" baseline="-25000" dirty="0">
                <a:solidFill>
                  <a:srgbClr val="000000"/>
                </a:solidFill>
                <a:latin typeface="Arial"/>
              </a:rPr>
              <a:t>2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-H</a:t>
            </a:r>
            <a:r>
              <a:rPr lang="en-US" sz="1800" b="0" strike="noStrike" spc="-1" baseline="-25000" dirty="0">
                <a:solidFill>
                  <a:srgbClr val="000000"/>
                </a:solidFill>
                <a:latin typeface="Arial"/>
              </a:rPr>
              <a:t>1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) /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L</a:t>
            </a:r>
            <a:r>
              <a:rPr lang="en-US" sz="1800" b="0" strike="noStrike" spc="-1" baseline="-25000" dirty="0" smtClean="0">
                <a:solidFill>
                  <a:srgbClr val="000000"/>
                </a:solidFill>
                <a:latin typeface="Arial"/>
              </a:rPr>
              <a:t>12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S </a:t>
            </a:r>
            <a:r>
              <a:rPr lang="en-US" sz="1800" b="0" strike="noStrike" spc="-1" smtClean="0">
                <a:solidFill>
                  <a:srgbClr val="000000"/>
                </a:solidFill>
                <a:latin typeface="Arial"/>
              </a:rPr>
              <a:t>=</a:t>
            </a:r>
            <a:r>
              <a:rPr lang="en-US" spc="-1" smtClean="0">
                <a:solidFill>
                  <a:srgbClr val="000000"/>
                </a:solidFill>
              </a:rPr>
              <a:t> </a:t>
            </a:r>
            <a:r>
              <a:rPr lang="en-US" spc="-1" dirty="0" smtClean="0">
                <a:solidFill>
                  <a:srgbClr val="000000"/>
                </a:solidFill>
              </a:rPr>
              <a:t>S</a:t>
            </a:r>
            <a:r>
              <a:rPr lang="en-US" spc="-1" baseline="-25000" dirty="0" smtClean="0">
                <a:solidFill>
                  <a:srgbClr val="000000"/>
                </a:solidFill>
              </a:rPr>
              <a:t>h</a:t>
            </a:r>
            <a:r>
              <a:rPr lang="en-US" spc="-1" dirty="0" smtClean="0">
                <a:solidFill>
                  <a:srgbClr val="000000"/>
                </a:solidFill>
              </a:rPr>
              <a:t>+H</a:t>
            </a:r>
            <a:r>
              <a:rPr lang="en-US" sz="1800" b="0" strike="noStrike" spc="-1" baseline="-25000" dirty="0" smtClean="0">
                <a:solidFill>
                  <a:srgbClr val="000000"/>
                </a:solidFill>
                <a:latin typeface="Arial"/>
              </a:rPr>
              <a:t>2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+</a:t>
            </a:r>
            <a:r>
              <a:rPr lang="el-GR" sz="1800" b="0" strike="noStrike" spc="-1" dirty="0" smtClean="0">
                <a:solidFill>
                  <a:srgbClr val="000000"/>
                </a:solidFill>
                <a:latin typeface="Arial"/>
              </a:rPr>
              <a:t>Θ</a:t>
            </a:r>
            <a:r>
              <a:rPr lang="en-US" spc="-1" baseline="-25000" dirty="0" smtClean="0">
                <a:solidFill>
                  <a:srgbClr val="000000"/>
                </a:solidFill>
                <a:latin typeface="Arial"/>
              </a:rPr>
              <a:t>e</a:t>
            </a:r>
            <a:r>
              <a:rPr lang="en-US" sz="1800" b="0" strike="noStrike" spc="-1" baseline="-25000" dirty="0" smtClean="0">
                <a:solidFill>
                  <a:srgbClr val="000000"/>
                </a:solidFill>
                <a:latin typeface="Arial"/>
              </a:rPr>
              <a:t>s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L</a:t>
            </a:r>
            <a:r>
              <a:rPr lang="en-US" sz="1800" b="0" strike="noStrike" spc="-1" baseline="-25000" dirty="0" smtClean="0">
                <a:solidFill>
                  <a:srgbClr val="000000"/>
                </a:solidFill>
                <a:latin typeface="Arial"/>
              </a:rPr>
              <a:t>s2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77" name="CustomShape 37"/>
          <p:cNvSpPr/>
          <p:nvPr/>
        </p:nvSpPr>
        <p:spPr>
          <a:xfrm>
            <a:off x="5009712" y="4203309"/>
            <a:ext cx="3067488" cy="1229652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spcAft>
                <a:spcPts val="1200"/>
              </a:spcAft>
            </a:pPr>
            <a:r>
              <a:rPr lang="en-US" b="1" spc="-1" dirty="0" smtClean="0">
                <a:solidFill>
                  <a:srgbClr val="000000"/>
                </a:solidFill>
              </a:rPr>
              <a:t>Inverse </a:t>
            </a:r>
            <a:r>
              <a:rPr lang="en-US" b="1" spc="-1" dirty="0" smtClean="0">
                <a:solidFill>
                  <a:srgbClr val="000000"/>
                </a:solidFill>
              </a:rPr>
              <a:t>equations:</a:t>
            </a:r>
            <a:endParaRPr lang="en-US" spc="-1" dirty="0" smtClean="0"/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H</a:t>
            </a:r>
            <a:r>
              <a:rPr lang="en-US" sz="1800" b="0" strike="noStrike" spc="-1" baseline="-25000" dirty="0" smtClean="0">
                <a:solidFill>
                  <a:srgbClr val="000000"/>
                </a:solidFill>
                <a:latin typeface="Arial"/>
              </a:rPr>
              <a:t>2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= </a:t>
            </a:r>
            <a:r>
              <a:rPr lang="en-US" spc="-1" dirty="0">
                <a:solidFill>
                  <a:srgbClr val="000000"/>
                </a:solidFill>
              </a:rPr>
              <a:t>(</a:t>
            </a:r>
            <a:r>
              <a:rPr lang="en-US" spc="-1" dirty="0" smtClean="0">
                <a:solidFill>
                  <a:srgbClr val="000000"/>
                </a:solidFill>
              </a:rPr>
              <a:t>S-</a:t>
            </a:r>
            <a:r>
              <a:rPr lang="en-US" spc="-1" dirty="0" err="1" smtClean="0">
                <a:solidFill>
                  <a:srgbClr val="000000"/>
                </a:solidFill>
              </a:rPr>
              <a:t>S</a:t>
            </a:r>
            <a:r>
              <a:rPr lang="en-US" spc="-1" baseline="-25000" dirty="0" err="1" smtClean="0">
                <a:solidFill>
                  <a:srgbClr val="000000"/>
                </a:solidFill>
              </a:rPr>
              <a:t>h</a:t>
            </a:r>
            <a:r>
              <a:rPr lang="en-US" spc="-1" dirty="0" smtClean="0">
                <a:solidFill>
                  <a:srgbClr val="000000"/>
                </a:solidFill>
              </a:rPr>
              <a:t>)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– </a:t>
            </a:r>
            <a:r>
              <a:rPr lang="el-GR" sz="1800" b="0" strike="noStrike" spc="-1" dirty="0" smtClean="0">
                <a:solidFill>
                  <a:srgbClr val="000000"/>
                </a:solidFill>
                <a:latin typeface="Arial"/>
              </a:rPr>
              <a:t>Θ</a:t>
            </a:r>
            <a:r>
              <a:rPr lang="en-US" sz="1800" b="0" strike="noStrike" spc="-1" baseline="-25000" dirty="0" err="1" smtClean="0">
                <a:solidFill>
                  <a:srgbClr val="000000"/>
                </a:solidFill>
                <a:latin typeface="Arial"/>
              </a:rPr>
              <a:t>es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L</a:t>
            </a:r>
            <a:r>
              <a:rPr lang="en-US" sz="1800" b="0" strike="noStrike" spc="-1" baseline="-25000" dirty="0">
                <a:solidFill>
                  <a:srgbClr val="000000"/>
                </a:solidFill>
                <a:latin typeface="Arial"/>
              </a:rPr>
              <a:t>s2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H</a:t>
            </a:r>
            <a:r>
              <a:rPr lang="en-US" sz="1800" b="0" strike="noStrike" spc="-1" baseline="-25000" dirty="0">
                <a:solidFill>
                  <a:srgbClr val="000000"/>
                </a:solidFill>
                <a:latin typeface="Arial"/>
              </a:rPr>
              <a:t>1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= </a:t>
            </a:r>
            <a:r>
              <a:rPr lang="en-US" spc="-1" dirty="0">
                <a:solidFill>
                  <a:srgbClr val="000000"/>
                </a:solidFill>
              </a:rPr>
              <a:t>(</a:t>
            </a:r>
            <a:r>
              <a:rPr lang="en-US" spc="-1" dirty="0" smtClean="0">
                <a:solidFill>
                  <a:srgbClr val="000000"/>
                </a:solidFill>
              </a:rPr>
              <a:t>S-</a:t>
            </a:r>
            <a:r>
              <a:rPr lang="en-US" spc="-1" dirty="0" err="1" smtClean="0">
                <a:solidFill>
                  <a:srgbClr val="000000"/>
                </a:solidFill>
              </a:rPr>
              <a:t>S</a:t>
            </a:r>
            <a:r>
              <a:rPr lang="en-US" spc="-1" baseline="-25000" dirty="0" err="1" smtClean="0">
                <a:solidFill>
                  <a:srgbClr val="000000"/>
                </a:solidFill>
              </a:rPr>
              <a:t>h</a:t>
            </a:r>
            <a:r>
              <a:rPr lang="en-US" spc="-1" dirty="0" smtClean="0">
                <a:solidFill>
                  <a:srgbClr val="000000"/>
                </a:solidFill>
              </a:rPr>
              <a:t>)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– </a:t>
            </a:r>
            <a:r>
              <a:rPr lang="el-GR" sz="1800" b="0" strike="noStrike" spc="-1" dirty="0" smtClean="0">
                <a:solidFill>
                  <a:srgbClr val="000000"/>
                </a:solidFill>
                <a:latin typeface="Arial"/>
              </a:rPr>
              <a:t>Θ</a:t>
            </a:r>
            <a:r>
              <a:rPr lang="en-US" sz="1800" b="0" strike="noStrike" spc="-1" baseline="-25000" dirty="0" err="1" smtClean="0">
                <a:solidFill>
                  <a:srgbClr val="000000"/>
                </a:solidFill>
                <a:latin typeface="Arial"/>
              </a:rPr>
              <a:t>es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(L</a:t>
            </a:r>
            <a:r>
              <a:rPr lang="en-US" sz="1800" b="0" strike="noStrike" spc="-1" baseline="-25000" dirty="0">
                <a:solidFill>
                  <a:srgbClr val="000000"/>
                </a:solidFill>
                <a:latin typeface="Arial"/>
              </a:rPr>
              <a:t>s2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+L</a:t>
            </a:r>
            <a:r>
              <a:rPr lang="en-US" sz="1800" b="0" strike="noStrike" spc="-1" baseline="-25000" dirty="0">
                <a:solidFill>
                  <a:srgbClr val="000000"/>
                </a:solidFill>
                <a:latin typeface="Arial"/>
              </a:rPr>
              <a:t>12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)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50" name="CustomShape 10"/>
          <p:cNvSpPr/>
          <p:nvPr/>
        </p:nvSpPr>
        <p:spPr>
          <a:xfrm rot="181693">
            <a:off x="6915960" y="2241544"/>
            <a:ext cx="1920600" cy="75960"/>
          </a:xfrm>
          <a:prstGeom prst="rect">
            <a:avLst/>
          </a:prstGeom>
          <a:solidFill>
            <a:schemeClr val="accent1"/>
          </a:solidFill>
          <a:ln w="9360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43" name="Group 42"/>
          <p:cNvGrpSpPr/>
          <p:nvPr/>
        </p:nvGrpSpPr>
        <p:grpSpPr>
          <a:xfrm>
            <a:off x="479822" y="469329"/>
            <a:ext cx="8329738" cy="2628558"/>
            <a:chOff x="479822" y="469329"/>
            <a:chExt cx="8329738" cy="2628558"/>
          </a:xfrm>
        </p:grpSpPr>
        <p:sp>
          <p:nvSpPr>
            <p:cNvPr id="44" name="Line 4"/>
            <p:cNvSpPr/>
            <p:nvPr/>
          </p:nvSpPr>
          <p:spPr>
            <a:xfrm flipH="1">
              <a:off x="3429000" y="495184"/>
              <a:ext cx="0" cy="1754640"/>
            </a:xfrm>
            <a:prstGeom prst="line">
              <a:avLst/>
            </a:prstGeom>
            <a:ln w="9360">
              <a:solidFill>
                <a:schemeClr val="tx1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5" name="Line 5"/>
            <p:cNvSpPr/>
            <p:nvPr/>
          </p:nvSpPr>
          <p:spPr>
            <a:xfrm flipH="1">
              <a:off x="1143000" y="495184"/>
              <a:ext cx="0" cy="1752600"/>
            </a:xfrm>
            <a:prstGeom prst="line">
              <a:avLst/>
            </a:prstGeom>
            <a:ln w="9360">
              <a:solidFill>
                <a:schemeClr val="tx1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6" name="Line 6"/>
            <p:cNvSpPr/>
            <p:nvPr/>
          </p:nvSpPr>
          <p:spPr>
            <a:xfrm flipH="1">
              <a:off x="1447800" y="495184"/>
              <a:ext cx="0" cy="1752600"/>
            </a:xfrm>
            <a:prstGeom prst="line">
              <a:avLst/>
            </a:prstGeom>
            <a:ln w="9360">
              <a:solidFill>
                <a:schemeClr val="tx1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7" name="Line 7"/>
            <p:cNvSpPr/>
            <p:nvPr/>
          </p:nvSpPr>
          <p:spPr>
            <a:xfrm flipH="1" flipV="1">
              <a:off x="683419" y="2233984"/>
              <a:ext cx="7201440" cy="9358"/>
            </a:xfrm>
            <a:prstGeom prst="line">
              <a:avLst/>
            </a:prstGeom>
            <a:ln w="6480">
              <a:solidFill>
                <a:srgbClr val="FF0000"/>
              </a:solidFill>
              <a:prstDash val="lgDash"/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8" name="CustomShape 8"/>
            <p:cNvSpPr/>
            <p:nvPr/>
          </p:nvSpPr>
          <p:spPr>
            <a:xfrm>
              <a:off x="5293080" y="680981"/>
              <a:ext cx="421920" cy="31140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901"/>
                </a:spcBef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Arial"/>
                </a:rPr>
                <a:t>L</a:t>
              </a:r>
              <a:r>
                <a:rPr lang="en-US" sz="1800" b="0" strike="noStrike" spc="-1" baseline="-25000" dirty="0">
                  <a:solidFill>
                    <a:srgbClr val="000000"/>
                  </a:solidFill>
                  <a:latin typeface="Arial"/>
                </a:rPr>
                <a:t>m1</a:t>
              </a:r>
              <a:endParaRPr lang="en-US" sz="1800" b="0" strike="noStrike" spc="-1" dirty="0">
                <a:latin typeface="Arial"/>
              </a:endParaRPr>
            </a:p>
          </p:txBody>
        </p:sp>
        <p:sp>
          <p:nvSpPr>
            <p:cNvPr id="49" name="Line 9"/>
            <p:cNvSpPr/>
            <p:nvPr/>
          </p:nvSpPr>
          <p:spPr>
            <a:xfrm flipH="1">
              <a:off x="3429000" y="680981"/>
              <a:ext cx="4450440" cy="0"/>
            </a:xfrm>
            <a:prstGeom prst="line">
              <a:avLst/>
            </a:prstGeom>
            <a:ln w="9360">
              <a:solidFill>
                <a:srgbClr val="0000FF"/>
              </a:solidFill>
              <a:round/>
              <a:headEnd type="triangl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1" name="Line 11"/>
            <p:cNvSpPr/>
            <p:nvPr/>
          </p:nvSpPr>
          <p:spPr>
            <a:xfrm flipH="1">
              <a:off x="3429000" y="2019184"/>
              <a:ext cx="0" cy="647816"/>
            </a:xfrm>
            <a:prstGeom prst="line">
              <a:avLst/>
            </a:prstGeom>
            <a:ln w="936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2" name="Line 12"/>
            <p:cNvSpPr/>
            <p:nvPr/>
          </p:nvSpPr>
          <p:spPr>
            <a:xfrm>
              <a:off x="1447800" y="1714384"/>
              <a:ext cx="8640" cy="952616"/>
            </a:xfrm>
            <a:prstGeom prst="line">
              <a:avLst/>
            </a:prstGeom>
            <a:ln w="936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3" name="CustomShape 13"/>
            <p:cNvSpPr/>
            <p:nvPr/>
          </p:nvSpPr>
          <p:spPr>
            <a:xfrm>
              <a:off x="3276600" y="2667000"/>
              <a:ext cx="304560" cy="31140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901"/>
                </a:spcBef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Arial"/>
                  <a:ea typeface="Arial Unicode MS"/>
                </a:rPr>
                <a:t>H</a:t>
              </a:r>
              <a:r>
                <a:rPr lang="en-US" sz="1800" b="0" strike="noStrike" spc="-1" baseline="-25000" dirty="0">
                  <a:solidFill>
                    <a:srgbClr val="000000"/>
                  </a:solidFill>
                  <a:latin typeface="Arial"/>
                  <a:ea typeface="Arial Unicode MS"/>
                </a:rPr>
                <a:t>1</a:t>
              </a:r>
              <a:endParaRPr lang="en-US" sz="1800" b="0" strike="noStrike" spc="-1" dirty="0">
                <a:latin typeface="Arial"/>
              </a:endParaRPr>
            </a:p>
          </p:txBody>
        </p:sp>
        <p:sp>
          <p:nvSpPr>
            <p:cNvPr id="54" name="CustomShape 14"/>
            <p:cNvSpPr/>
            <p:nvPr/>
          </p:nvSpPr>
          <p:spPr>
            <a:xfrm>
              <a:off x="1371840" y="2667000"/>
              <a:ext cx="304560" cy="31140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901"/>
                </a:spcBef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Arial Unicode MS"/>
                  <a:ea typeface="Arial Unicode MS"/>
                </a:rPr>
                <a:t>H</a:t>
              </a:r>
              <a:r>
                <a:rPr lang="en-US" sz="1800" b="0" strike="noStrike" spc="-1" baseline="-25000" dirty="0">
                  <a:solidFill>
                    <a:srgbClr val="000000"/>
                  </a:solidFill>
                  <a:latin typeface="Arial Unicode MS"/>
                  <a:ea typeface="Arial Unicode MS"/>
                </a:rPr>
                <a:t>2</a:t>
              </a:r>
              <a:endParaRPr lang="en-US" sz="1800" b="0" strike="noStrike" spc="-1" dirty="0">
                <a:latin typeface="Arial"/>
              </a:endParaRPr>
            </a:p>
          </p:txBody>
        </p:sp>
        <p:sp>
          <p:nvSpPr>
            <p:cNvPr id="55" name="Line 15"/>
            <p:cNvSpPr/>
            <p:nvPr/>
          </p:nvSpPr>
          <p:spPr>
            <a:xfrm>
              <a:off x="1143000" y="1433397"/>
              <a:ext cx="0" cy="1233603"/>
            </a:xfrm>
            <a:prstGeom prst="line">
              <a:avLst/>
            </a:prstGeom>
            <a:ln w="936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6" name="CustomShape 16"/>
            <p:cNvSpPr/>
            <p:nvPr/>
          </p:nvSpPr>
          <p:spPr>
            <a:xfrm>
              <a:off x="7543800" y="2667000"/>
              <a:ext cx="685800" cy="430887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901"/>
                </a:spcBef>
              </a:pPr>
              <a:r>
                <a:rPr lang="en-US" sz="1800" b="0" strike="noStrike" spc="-1" dirty="0" smtClean="0">
                  <a:solidFill>
                    <a:srgbClr val="000000"/>
                  </a:solidFill>
                  <a:latin typeface="Arial"/>
                </a:rPr>
                <a:t>M</a:t>
              </a:r>
              <a:br>
                <a:rPr lang="en-US" sz="1800" b="0" strike="noStrike" spc="-1" dirty="0" smtClean="0">
                  <a:solidFill>
                    <a:srgbClr val="000000"/>
                  </a:solidFill>
                  <a:latin typeface="Arial"/>
                </a:rPr>
              </a:br>
              <a:r>
                <a:rPr lang="en-US" sz="1000" spc="-1" dirty="0" smtClean="0">
                  <a:solidFill>
                    <a:srgbClr val="000000"/>
                  </a:solidFill>
                  <a:ea typeface="Arial Unicode MS"/>
                </a:rPr>
                <a:t>(mirror)</a:t>
              </a:r>
              <a:endParaRPr lang="en-US" sz="1000" spc="-1" dirty="0" smtClean="0"/>
            </a:p>
          </p:txBody>
        </p:sp>
        <p:sp>
          <p:nvSpPr>
            <p:cNvPr id="57" name="CustomShape 17"/>
            <p:cNvSpPr/>
            <p:nvPr/>
          </p:nvSpPr>
          <p:spPr>
            <a:xfrm>
              <a:off x="838200" y="2667000"/>
              <a:ext cx="576000" cy="42660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901"/>
                </a:spcBef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Arial"/>
                  <a:ea typeface="Arial Unicode MS"/>
                </a:rPr>
                <a:t>S</a:t>
              </a:r>
              <a:r>
                <a:rPr dirty="0"/>
                <a:t/>
              </a:r>
              <a:br>
                <a:rPr dirty="0"/>
              </a:br>
              <a:r>
                <a:rPr lang="en-US" sz="1000" b="0" strike="noStrike" spc="-1" dirty="0">
                  <a:solidFill>
                    <a:srgbClr val="000000"/>
                  </a:solidFill>
                  <a:latin typeface="Arial"/>
                  <a:ea typeface="Arial Unicode MS"/>
                </a:rPr>
                <a:t>(sample)</a:t>
              </a:r>
              <a:endParaRPr lang="en-US" sz="1000" b="0" strike="noStrike" spc="-1" dirty="0">
                <a:latin typeface="Arial"/>
              </a:endParaRPr>
            </a:p>
          </p:txBody>
        </p:sp>
        <p:sp>
          <p:nvSpPr>
            <p:cNvPr id="58" name="Line 18"/>
            <p:cNvSpPr/>
            <p:nvPr/>
          </p:nvSpPr>
          <p:spPr>
            <a:xfrm flipH="1" flipV="1">
              <a:off x="1447800" y="680981"/>
              <a:ext cx="1981200" cy="0"/>
            </a:xfrm>
            <a:prstGeom prst="line">
              <a:avLst/>
            </a:prstGeom>
            <a:ln w="9360">
              <a:solidFill>
                <a:srgbClr val="0000FF"/>
              </a:solidFill>
              <a:round/>
              <a:headEnd type="triangl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9" name="Line 19"/>
            <p:cNvSpPr/>
            <p:nvPr/>
          </p:nvSpPr>
          <p:spPr>
            <a:xfrm flipH="1">
              <a:off x="1143000" y="680981"/>
              <a:ext cx="313440" cy="0"/>
            </a:xfrm>
            <a:prstGeom prst="line">
              <a:avLst/>
            </a:prstGeom>
            <a:ln w="9360">
              <a:solidFill>
                <a:srgbClr val="0000FF"/>
              </a:solidFill>
              <a:round/>
              <a:headEnd type="triangl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0" name="CustomShape 20"/>
            <p:cNvSpPr/>
            <p:nvPr/>
          </p:nvSpPr>
          <p:spPr>
            <a:xfrm>
              <a:off x="2286000" y="685744"/>
              <a:ext cx="421920" cy="31140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901"/>
                </a:spcBef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Arial"/>
                </a:rPr>
                <a:t>L</a:t>
              </a:r>
              <a:r>
                <a:rPr lang="en-US" sz="1800" b="0" strike="noStrike" spc="-1" baseline="-25000" dirty="0">
                  <a:solidFill>
                    <a:srgbClr val="000000"/>
                  </a:solidFill>
                  <a:latin typeface="Arial"/>
                </a:rPr>
                <a:t>12</a:t>
              </a:r>
              <a:endParaRPr lang="en-US" sz="1800" b="0" strike="noStrike" spc="-1" dirty="0">
                <a:latin typeface="Arial"/>
              </a:endParaRPr>
            </a:p>
          </p:txBody>
        </p:sp>
        <p:sp>
          <p:nvSpPr>
            <p:cNvPr id="61" name="CustomShape 21"/>
            <p:cNvSpPr/>
            <p:nvPr/>
          </p:nvSpPr>
          <p:spPr>
            <a:xfrm>
              <a:off x="1143000" y="685744"/>
              <a:ext cx="381000" cy="276999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901"/>
                </a:spcBef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Arial"/>
                </a:rPr>
                <a:t>L</a:t>
              </a:r>
              <a:r>
                <a:rPr lang="en-US" sz="1800" b="0" strike="noStrike" spc="-1" baseline="-25000" dirty="0">
                  <a:solidFill>
                    <a:srgbClr val="000000"/>
                  </a:solidFill>
                  <a:latin typeface="Arial"/>
                </a:rPr>
                <a:t>s2</a:t>
              </a:r>
              <a:endParaRPr lang="en-US" sz="1800" b="0" strike="noStrike" spc="-1" dirty="0">
                <a:latin typeface="Arial"/>
              </a:endParaRPr>
            </a:p>
          </p:txBody>
        </p:sp>
        <p:sp>
          <p:nvSpPr>
            <p:cNvPr id="63" name="CustomShape 23"/>
            <p:cNvSpPr/>
            <p:nvPr/>
          </p:nvSpPr>
          <p:spPr>
            <a:xfrm rot="530593">
              <a:off x="820373" y="1847525"/>
              <a:ext cx="3042077" cy="45719"/>
            </a:xfrm>
            <a:prstGeom prst="rect">
              <a:avLst/>
            </a:prstGeom>
            <a:solidFill>
              <a:srgbClr val="C0C0C0">
                <a:alpha val="25000"/>
              </a:srgbClr>
            </a:solidFill>
            <a:ln w="9360">
              <a:solidFill>
                <a:schemeClr val="tx1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4" name="Line 24"/>
            <p:cNvSpPr/>
            <p:nvPr/>
          </p:nvSpPr>
          <p:spPr>
            <a:xfrm rot="21350121" flipH="1" flipV="1">
              <a:off x="1130605" y="1355110"/>
              <a:ext cx="2267927" cy="528046"/>
            </a:xfrm>
            <a:prstGeom prst="line">
              <a:avLst/>
            </a:prstGeom>
            <a:ln w="9525">
              <a:solidFill>
                <a:srgbClr val="0000FF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6" name="Line 26"/>
            <p:cNvSpPr/>
            <p:nvPr/>
          </p:nvSpPr>
          <p:spPr>
            <a:xfrm flipH="1" flipV="1">
              <a:off x="1443038" y="2081097"/>
              <a:ext cx="1985962" cy="4761"/>
            </a:xfrm>
            <a:prstGeom prst="line">
              <a:avLst/>
            </a:prstGeom>
            <a:ln w="9360">
              <a:solidFill>
                <a:schemeClr val="tx1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7" name="CustomShape 27"/>
            <p:cNvSpPr/>
            <p:nvPr/>
          </p:nvSpPr>
          <p:spPr>
            <a:xfrm>
              <a:off x="2630520" y="1918004"/>
              <a:ext cx="77400" cy="208800"/>
            </a:xfrm>
            <a:custGeom>
              <a:avLst/>
              <a:gdLst/>
              <a:ahLst/>
              <a:cxnLst/>
              <a:rect l="l" t="t" r="r" b="b"/>
              <a:pathLst>
                <a:path w="101" h="291">
                  <a:moveTo>
                    <a:pt x="101" y="0"/>
                  </a:moveTo>
                  <a:cubicBezTo>
                    <a:pt x="54" y="48"/>
                    <a:pt x="8" y="97"/>
                    <a:pt x="4" y="145"/>
                  </a:cubicBezTo>
                  <a:cubicBezTo>
                    <a:pt x="0" y="193"/>
                    <a:pt x="38" y="242"/>
                    <a:pt x="76" y="291"/>
                  </a:cubicBezTo>
                </a:path>
              </a:pathLst>
            </a:custGeom>
            <a:noFill/>
            <a:ln w="936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8" name="Line 28"/>
            <p:cNvSpPr/>
            <p:nvPr/>
          </p:nvSpPr>
          <p:spPr>
            <a:xfrm flipH="1" flipV="1">
              <a:off x="685800" y="1374424"/>
              <a:ext cx="7201440" cy="859200"/>
            </a:xfrm>
            <a:prstGeom prst="line">
              <a:avLst/>
            </a:prstGeom>
            <a:ln w="9360">
              <a:solidFill>
                <a:srgbClr val="FF0000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69" name="CustomShape 29"/>
            <p:cNvSpPr/>
            <p:nvPr/>
          </p:nvSpPr>
          <p:spPr>
            <a:xfrm>
              <a:off x="6415920" y="2019184"/>
              <a:ext cx="61080" cy="230280"/>
            </a:xfrm>
            <a:custGeom>
              <a:avLst/>
              <a:gdLst/>
              <a:ahLst/>
              <a:cxnLst/>
              <a:rect l="l" t="t" r="r" b="b"/>
              <a:pathLst>
                <a:path w="101" h="291">
                  <a:moveTo>
                    <a:pt x="101" y="0"/>
                  </a:moveTo>
                  <a:cubicBezTo>
                    <a:pt x="54" y="48"/>
                    <a:pt x="8" y="97"/>
                    <a:pt x="4" y="145"/>
                  </a:cubicBezTo>
                  <a:cubicBezTo>
                    <a:pt x="0" y="193"/>
                    <a:pt x="38" y="242"/>
                    <a:pt x="76" y="291"/>
                  </a:cubicBezTo>
                </a:path>
              </a:pathLst>
            </a:custGeom>
            <a:noFill/>
            <a:ln w="9360">
              <a:solidFill>
                <a:schemeClr val="folHlink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70" name="CustomShape 30"/>
            <p:cNvSpPr/>
            <p:nvPr/>
          </p:nvSpPr>
          <p:spPr>
            <a:xfrm>
              <a:off x="6301102" y="1776303"/>
              <a:ext cx="843480" cy="311400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901"/>
                </a:spcBef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Arial"/>
                </a:rPr>
                <a:t>2</a:t>
              </a:r>
              <a:r>
                <a:rPr lang="el-GR" sz="1800" b="0" strike="noStrike" spc="-1" dirty="0">
                  <a:solidFill>
                    <a:srgbClr val="000000"/>
                  </a:solidFill>
                  <a:latin typeface="Times New Roman"/>
                </a:rPr>
                <a:t>Θ</a:t>
              </a:r>
              <a:r>
                <a:rPr lang="en-US" sz="1800" b="0" strike="noStrike" spc="-1" baseline="-25000" dirty="0">
                  <a:solidFill>
                    <a:srgbClr val="000000"/>
                  </a:solidFill>
                  <a:latin typeface="Arial"/>
                </a:rPr>
                <a:t>mirror</a:t>
              </a:r>
              <a:endParaRPr lang="en-US" sz="1800" b="0" strike="noStrike" spc="-1" dirty="0">
                <a:latin typeface="Arial"/>
              </a:endParaRPr>
            </a:p>
          </p:txBody>
        </p:sp>
        <p:sp>
          <p:nvSpPr>
            <p:cNvPr id="71" name="CustomShape 31"/>
            <p:cNvSpPr/>
            <p:nvPr/>
          </p:nvSpPr>
          <p:spPr>
            <a:xfrm>
              <a:off x="2249520" y="1913867"/>
              <a:ext cx="381000" cy="276999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901"/>
                </a:spcBef>
              </a:pPr>
              <a:r>
                <a:rPr lang="el-GR" sz="1800" b="0" strike="noStrike" spc="-1" dirty="0" smtClean="0">
                  <a:solidFill>
                    <a:srgbClr val="000000"/>
                  </a:solidFill>
                  <a:latin typeface="Times New Roman"/>
                </a:rPr>
                <a:t>Θ</a:t>
              </a:r>
              <a:r>
                <a:rPr lang="en-US" sz="1800" b="0" strike="noStrike" spc="-1" baseline="-25000" dirty="0" err="1" smtClean="0">
                  <a:solidFill>
                    <a:srgbClr val="000000"/>
                  </a:solidFill>
                  <a:latin typeface="Arial"/>
                </a:rPr>
                <a:t>es</a:t>
              </a:r>
              <a:endParaRPr lang="en-US" sz="1800" b="0" strike="noStrike" spc="-1" dirty="0">
                <a:latin typeface="Arial"/>
              </a:endParaRPr>
            </a:p>
          </p:txBody>
        </p:sp>
        <p:sp>
          <p:nvSpPr>
            <p:cNvPr id="72" name="Line 32"/>
            <p:cNvSpPr/>
            <p:nvPr/>
          </p:nvSpPr>
          <p:spPr>
            <a:xfrm flipH="1" flipV="1">
              <a:off x="7887240" y="2236005"/>
              <a:ext cx="922320" cy="3240"/>
            </a:xfrm>
            <a:prstGeom prst="line">
              <a:avLst/>
            </a:prstGeom>
            <a:ln w="936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9" name="Oval 38"/>
            <p:cNvSpPr/>
            <p:nvPr/>
          </p:nvSpPr>
          <p:spPr>
            <a:xfrm>
              <a:off x="1116333" y="1400780"/>
              <a:ext cx="45719" cy="45719"/>
            </a:xfrm>
            <a:prstGeom prst="ellipse">
              <a:avLst/>
            </a:prstGeom>
            <a:solidFill>
              <a:srgbClr val="C0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Line 12"/>
            <p:cNvSpPr/>
            <p:nvPr/>
          </p:nvSpPr>
          <p:spPr>
            <a:xfrm flipH="1">
              <a:off x="1090612" y="1433397"/>
              <a:ext cx="38100" cy="219076"/>
            </a:xfrm>
            <a:prstGeom prst="line">
              <a:avLst/>
            </a:prstGeom>
            <a:ln w="22225">
              <a:solidFill>
                <a:srgbClr val="C00000"/>
              </a:solidFill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82" name="CustomShape 17"/>
            <p:cNvSpPr/>
            <p:nvPr/>
          </p:nvSpPr>
          <p:spPr>
            <a:xfrm>
              <a:off x="800100" y="1357639"/>
              <a:ext cx="252413" cy="276999"/>
            </a:xfrm>
            <a:prstGeom prst="rect">
              <a:avLst/>
            </a:prstGeom>
            <a:noFill/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0" tIns="0" rIns="0" bIns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901"/>
                </a:spcBef>
              </a:pPr>
              <a:r>
                <a:rPr lang="en-US" sz="1800" b="0" strike="noStrike" spc="-1" dirty="0" err="1" smtClean="0">
                  <a:solidFill>
                    <a:srgbClr val="000000"/>
                  </a:solidFill>
                  <a:latin typeface="Arial"/>
                  <a:ea typeface="Arial Unicode MS"/>
                </a:rPr>
                <a:t>S</a:t>
              </a:r>
              <a:r>
                <a:rPr lang="en-US" baseline="-25000" dirty="0" err="1" smtClean="0"/>
                <a:t>h</a:t>
              </a:r>
              <a:endParaRPr lang="en-US" sz="1000" b="0" strike="noStrike" spc="-1" baseline="-25000" dirty="0">
                <a:latin typeface="Arial"/>
              </a:endParaRPr>
            </a:p>
          </p:txBody>
        </p:sp>
        <p:sp>
          <p:nvSpPr>
            <p:cNvPr id="84" name="Line 4"/>
            <p:cNvSpPr/>
            <p:nvPr/>
          </p:nvSpPr>
          <p:spPr>
            <a:xfrm flipH="1">
              <a:off x="7881941" y="469329"/>
              <a:ext cx="0" cy="1754640"/>
            </a:xfrm>
            <a:prstGeom prst="line">
              <a:avLst/>
            </a:prstGeom>
            <a:ln w="9360">
              <a:solidFill>
                <a:schemeClr val="tx1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0" name="Line 7"/>
            <p:cNvSpPr/>
            <p:nvPr/>
          </p:nvSpPr>
          <p:spPr>
            <a:xfrm flipH="1">
              <a:off x="479822" y="2667000"/>
              <a:ext cx="8184356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  <a:round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2" name="Line 11"/>
            <p:cNvSpPr/>
            <p:nvPr/>
          </p:nvSpPr>
          <p:spPr>
            <a:xfrm>
              <a:off x="7881702" y="2241046"/>
              <a:ext cx="5538" cy="425954"/>
            </a:xfrm>
            <a:prstGeom prst="line">
              <a:avLst/>
            </a:prstGeom>
            <a:ln w="936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1" name="CustomShape 37"/>
          <p:cNvSpPr/>
          <p:nvPr/>
        </p:nvSpPr>
        <p:spPr>
          <a:xfrm>
            <a:off x="2762352" y="3116724"/>
            <a:ext cx="3638448" cy="921876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l-GR" sz="1800" b="0" strike="noStrike" spc="-1" dirty="0" smtClean="0">
                <a:solidFill>
                  <a:srgbClr val="000000"/>
                </a:solidFill>
                <a:latin typeface="Arial"/>
              </a:rPr>
              <a:t>Θ</a:t>
            </a:r>
            <a:r>
              <a:rPr lang="en-US" sz="1800" b="0" strike="noStrike" spc="-1" baseline="-25000" dirty="0" smtClean="0">
                <a:solidFill>
                  <a:srgbClr val="000000"/>
                </a:solidFill>
                <a:latin typeface="Arial"/>
              </a:rPr>
              <a:t>ref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=2</a:t>
            </a:r>
            <a:r>
              <a:rPr lang="el-GR" sz="1800" b="0" strike="noStrike" spc="-1" dirty="0" smtClean="0">
                <a:solidFill>
                  <a:srgbClr val="000000"/>
                </a:solidFill>
                <a:latin typeface="Arial"/>
              </a:rPr>
              <a:t>Θ</a:t>
            </a:r>
            <a:r>
              <a:rPr lang="en-US" sz="1800" b="0" strike="noStrike" spc="-1" baseline="-25000" dirty="0">
                <a:solidFill>
                  <a:srgbClr val="000000"/>
                </a:solidFill>
                <a:latin typeface="Arial"/>
              </a:rPr>
              <a:t>mirror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  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0" strike="noStrike" spc="-1" dirty="0" smtClean="0">
                <a:solidFill>
                  <a:srgbClr val="0000FF"/>
                </a:solidFill>
                <a:latin typeface="Arial"/>
              </a:rPr>
              <a:t>if </a:t>
            </a:r>
            <a:r>
              <a:rPr lang="en-US" sz="1800" b="0" strike="noStrike" spc="-1" dirty="0">
                <a:solidFill>
                  <a:srgbClr val="0000FF"/>
                </a:solidFill>
                <a:latin typeface="Arial"/>
              </a:rPr>
              <a:t>Mirror IN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l-GR" sz="1800" b="0" strike="noStrike" spc="-1" dirty="0" smtClean="0">
                <a:solidFill>
                  <a:srgbClr val="000000"/>
                </a:solidFill>
                <a:latin typeface="Arial"/>
              </a:rPr>
              <a:t>Θ</a:t>
            </a:r>
            <a:r>
              <a:rPr lang="en-US" sz="1800" b="0" strike="noStrike" spc="-1" baseline="-25000" dirty="0" smtClean="0">
                <a:solidFill>
                  <a:srgbClr val="000000"/>
                </a:solidFill>
                <a:latin typeface="Arial"/>
              </a:rPr>
              <a:t>ref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=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0</a:t>
            </a:r>
            <a:r>
              <a:rPr lang="en-US" spc="-1" dirty="0" smtClean="0">
                <a:solidFill>
                  <a:srgbClr val="000000"/>
                </a:solidFill>
              </a:rPr>
              <a:t>,           </a:t>
            </a:r>
            <a:r>
              <a:rPr lang="en-US" sz="1800" b="0" strike="noStrike" spc="-1" dirty="0" smtClean="0">
                <a:solidFill>
                  <a:srgbClr val="0000FF"/>
                </a:solidFill>
                <a:latin typeface="Arial"/>
              </a:rPr>
              <a:t>if </a:t>
            </a:r>
            <a:r>
              <a:rPr lang="en-US" sz="1800" b="0" strike="noStrike" spc="-1" dirty="0">
                <a:solidFill>
                  <a:srgbClr val="0000FF"/>
                </a:solidFill>
                <a:latin typeface="Arial"/>
              </a:rPr>
              <a:t>Mirror OUT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 dirty="0" err="1" smtClean="0">
                <a:solidFill>
                  <a:srgbClr val="000000"/>
                </a:solidFill>
                <a:latin typeface="Arial"/>
              </a:rPr>
              <a:t>S</a:t>
            </a:r>
            <a:r>
              <a:rPr lang="en-US" sz="1800" b="0" strike="noStrike" spc="-1" baseline="-25000" dirty="0" err="1" smtClean="0">
                <a:solidFill>
                  <a:srgbClr val="000000"/>
                </a:solidFill>
                <a:latin typeface="Arial"/>
              </a:rPr>
              <a:t>ref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=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(</a:t>
            </a:r>
            <a:r>
              <a:rPr lang="en-US" sz="1800" b="0" strike="noStrike" spc="-1" dirty="0" err="1" smtClean="0">
                <a:solidFill>
                  <a:srgbClr val="000000"/>
                </a:solidFill>
                <a:latin typeface="Arial"/>
              </a:rPr>
              <a:t>M+</a:t>
            </a:r>
            <a:r>
              <a:rPr lang="en-US" spc="-1" dirty="0" err="1" smtClean="0">
                <a:solidFill>
                  <a:srgbClr val="000000"/>
                </a:solidFill>
              </a:rPr>
              <a:t>S</a:t>
            </a:r>
            <a:r>
              <a:rPr lang="en-US" spc="-1" baseline="-25000" dirty="0" err="1" smtClean="0">
                <a:solidFill>
                  <a:srgbClr val="000000"/>
                </a:solidFill>
              </a:rPr>
              <a:t>h</a:t>
            </a:r>
            <a:r>
              <a:rPr lang="en-US" spc="-1" dirty="0" smtClean="0">
                <a:solidFill>
                  <a:srgbClr val="000000"/>
                </a:solidFill>
              </a:rPr>
              <a:t>)+</a:t>
            </a:r>
            <a:r>
              <a:rPr lang="el-GR" sz="1800" b="0" strike="noStrike" spc="-1" dirty="0" smtClean="0">
                <a:solidFill>
                  <a:srgbClr val="000000"/>
                </a:solidFill>
                <a:latin typeface="Arial"/>
              </a:rPr>
              <a:t>Θ</a:t>
            </a:r>
            <a:r>
              <a:rPr lang="en-US" sz="1800" b="0" strike="noStrike" spc="-1" baseline="-25000" dirty="0" smtClean="0">
                <a:solidFill>
                  <a:srgbClr val="000000"/>
                </a:solidFill>
                <a:latin typeface="Arial"/>
              </a:rPr>
              <a:t>ref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(L</a:t>
            </a:r>
            <a:r>
              <a:rPr lang="en-US" sz="1800" b="0" strike="noStrike" spc="-1" baseline="-25000" dirty="0">
                <a:solidFill>
                  <a:srgbClr val="000000"/>
                </a:solidFill>
                <a:latin typeface="Arial"/>
              </a:rPr>
              <a:t>m1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+ L</a:t>
            </a:r>
            <a:r>
              <a:rPr lang="en-US" sz="1800" b="0" strike="noStrike" spc="-1" baseline="-25000" dirty="0">
                <a:solidFill>
                  <a:srgbClr val="000000"/>
                </a:solidFill>
                <a:latin typeface="Arial"/>
              </a:rPr>
              <a:t>12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+ L</a:t>
            </a:r>
            <a:r>
              <a:rPr lang="en-US" sz="1800" b="0" strike="noStrike" spc="-1" baseline="-25000" dirty="0">
                <a:solidFill>
                  <a:srgbClr val="000000"/>
                </a:solidFill>
                <a:latin typeface="Arial"/>
              </a:rPr>
              <a:t>s2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Arial"/>
              </a:rPr>
              <a:t>)</a:t>
            </a:r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</TotalTime>
  <Words>81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ANL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Definitions</dc:title>
  <dc:subject/>
  <dc:creator>rsanishvili</dc:creator>
  <dc:description/>
  <cp:lastModifiedBy>sergey</cp:lastModifiedBy>
  <cp:revision>108</cp:revision>
  <dcterms:created xsi:type="dcterms:W3CDTF">2004-08-20T15:54:48Z</dcterms:created>
  <dcterms:modified xsi:type="dcterms:W3CDTF">2024-05-27T23:13:58Z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ANL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On-screen Show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</vt:i4>
  </property>
</Properties>
</file>