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990099"/>
    <a:srgbClr val="27D94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97" autoAdjust="0"/>
    <p:restoredTop sz="93227" autoAdjust="0"/>
  </p:normalViewPr>
  <p:slideViewPr>
    <p:cSldViewPr snapToObjects="1" showGuides="1">
      <p:cViewPr>
        <p:scale>
          <a:sx n="200" d="100"/>
          <a:sy n="200" d="100"/>
        </p:scale>
        <p:origin x="-450" y="9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B5181C-99B7-4A0C-8E6B-49F22AE86546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9ED97B-276F-46D9-9B0C-596CC30251D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ED97B-276F-46D9-9B0C-596CC30251DD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3B74A-7356-4D5B-9689-1B08D9D844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69A686-94D9-4F8A-B1D2-448A669AED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E1ACEE-DF94-49EE-82B3-03E221851E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3BE9AF-9FDB-4A4A-A606-E574BB6CA3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AD8EF1-EF2D-4B09-9261-8FB29BB284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A32C47-1C09-4FC0-BB54-A2BB907972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FB220-2321-4017-8E64-2340C9CFDA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7DE24C-61FB-4FAA-989A-E9F4F37FA3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7EF1BC-A61B-44C4-B5C6-32C31665BC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3A552D-F4B0-4BCF-B136-C9AC04CD40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4C687-8D2A-4364-A114-EA8C7B45AD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523348A-6E61-4A05-805E-1D35F84439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6" descr="wb_slits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475" y="1431925"/>
            <a:ext cx="1738313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47" descr="wb_slits2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25413"/>
            <a:ext cx="3022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Down Arrow 32"/>
          <p:cNvSpPr/>
          <p:nvPr/>
        </p:nvSpPr>
        <p:spPr bwMode="auto">
          <a:xfrm rot="10800000">
            <a:off x="7183540" y="3257592"/>
            <a:ext cx="45719" cy="76810"/>
          </a:xfrm>
          <a:prstGeom prst="downArrow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72" name="TextBox 40"/>
          <p:cNvSpPr txBox="1">
            <a:spLocks noChangeArrowheads="1"/>
          </p:cNvSpPr>
          <p:nvPr/>
        </p:nvSpPr>
        <p:spPr bwMode="auto">
          <a:xfrm>
            <a:off x="6991682" y="3313173"/>
            <a:ext cx="652718" cy="461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i="1" dirty="0"/>
              <a:t>motor</a:t>
            </a:r>
          </a:p>
          <a:p>
            <a:r>
              <a:rPr lang="en-US" sz="1200" i="1" dirty="0"/>
              <a:t>pusher</a:t>
            </a:r>
          </a:p>
        </p:txBody>
      </p:sp>
      <p:cxnSp>
        <p:nvCxnSpPr>
          <p:cNvPr id="43" name="Straight Connector 42"/>
          <p:cNvCxnSpPr/>
          <p:nvPr/>
        </p:nvCxnSpPr>
        <p:spPr bwMode="auto">
          <a:xfrm>
            <a:off x="3267075" y="3352190"/>
            <a:ext cx="4016395" cy="0"/>
          </a:xfrm>
          <a:prstGeom prst="line">
            <a:avLst/>
          </a:prstGeom>
          <a:ln w="254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 bwMode="auto">
          <a:xfrm rot="21449058">
            <a:off x="3182433" y="1991266"/>
            <a:ext cx="4073525" cy="13430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Freeform 4"/>
          <p:cNvSpPr/>
          <p:nvPr/>
        </p:nvSpPr>
        <p:spPr bwMode="auto">
          <a:xfrm rot="21449058">
            <a:off x="3180552" y="2297694"/>
            <a:ext cx="4073525" cy="644525"/>
          </a:xfrm>
          <a:custGeom>
            <a:avLst/>
            <a:gdLst>
              <a:gd name="connsiteX0" fmla="*/ 8467 w 4072467"/>
              <a:gd name="connsiteY0" fmla="*/ 33867 h 643467"/>
              <a:gd name="connsiteX1" fmla="*/ 804333 w 4072467"/>
              <a:gd name="connsiteY1" fmla="*/ 254000 h 643467"/>
              <a:gd name="connsiteX2" fmla="*/ 2954867 w 4072467"/>
              <a:gd name="connsiteY2" fmla="*/ 254000 h 643467"/>
              <a:gd name="connsiteX3" fmla="*/ 4064000 w 4072467"/>
              <a:gd name="connsiteY3" fmla="*/ 0 h 643467"/>
              <a:gd name="connsiteX4" fmla="*/ 4072467 w 4072467"/>
              <a:gd name="connsiteY4" fmla="*/ 618067 h 643467"/>
              <a:gd name="connsiteX5" fmla="*/ 2980267 w 4072467"/>
              <a:gd name="connsiteY5" fmla="*/ 457200 h 643467"/>
              <a:gd name="connsiteX6" fmla="*/ 787400 w 4072467"/>
              <a:gd name="connsiteY6" fmla="*/ 440267 h 643467"/>
              <a:gd name="connsiteX7" fmla="*/ 0 w 4072467"/>
              <a:gd name="connsiteY7" fmla="*/ 643467 h 643467"/>
              <a:gd name="connsiteX8" fmla="*/ 8467 w 4072467"/>
              <a:gd name="connsiteY8" fmla="*/ 33867 h 643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72467" h="643467">
                <a:moveTo>
                  <a:pt x="8467" y="33867"/>
                </a:moveTo>
                <a:lnTo>
                  <a:pt x="804333" y="254000"/>
                </a:lnTo>
                <a:lnTo>
                  <a:pt x="2954867" y="254000"/>
                </a:lnTo>
                <a:lnTo>
                  <a:pt x="4064000" y="0"/>
                </a:lnTo>
                <a:lnTo>
                  <a:pt x="4072467" y="618067"/>
                </a:lnTo>
                <a:lnTo>
                  <a:pt x="2980267" y="457200"/>
                </a:lnTo>
                <a:lnTo>
                  <a:pt x="787400" y="440267"/>
                </a:lnTo>
                <a:lnTo>
                  <a:pt x="0" y="643467"/>
                </a:lnTo>
                <a:lnTo>
                  <a:pt x="8467" y="33867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Oval 6"/>
          <p:cNvSpPr/>
          <p:nvPr/>
        </p:nvSpPr>
        <p:spPr bwMode="auto">
          <a:xfrm rot="21449058">
            <a:off x="3921254" y="2451470"/>
            <a:ext cx="153987" cy="152400"/>
          </a:xfrm>
          <a:prstGeom prst="ellipse">
            <a:avLst/>
          </a:prstGeom>
          <a:solidFill>
            <a:srgbClr val="FFC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 bwMode="auto">
          <a:xfrm rot="21449058">
            <a:off x="6098397" y="2719418"/>
            <a:ext cx="153987" cy="153987"/>
          </a:xfrm>
          <a:prstGeom prst="ellipse">
            <a:avLst/>
          </a:prstGeom>
          <a:solidFill>
            <a:srgbClr val="FFC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6123636" y="1645406"/>
            <a:ext cx="53515" cy="1152149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 bwMode="auto">
          <a:xfrm>
            <a:off x="3945415" y="1747789"/>
            <a:ext cx="53445" cy="793985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 bwMode="auto">
          <a:xfrm flipV="1">
            <a:off x="3957519" y="1814513"/>
            <a:ext cx="2171819" cy="88001"/>
          </a:xfrm>
          <a:prstGeom prst="line">
            <a:avLst/>
          </a:prstGeom>
          <a:ln w="6350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 bwMode="auto">
          <a:xfrm rot="21449058">
            <a:off x="4979016" y="3265909"/>
            <a:ext cx="153988" cy="153987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68" name="TextBox 33"/>
          <p:cNvSpPr txBox="1">
            <a:spLocks noChangeArrowheads="1"/>
          </p:cNvSpPr>
          <p:nvPr/>
        </p:nvSpPr>
        <p:spPr bwMode="auto">
          <a:xfrm rot="21449058">
            <a:off x="4579013" y="1527425"/>
            <a:ext cx="858316" cy="33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err="1"/>
              <a:t>L</a:t>
            </a:r>
            <a:r>
              <a:rPr lang="en-US" baseline="-25000" dirty="0" err="1"/>
              <a:t>groove</a:t>
            </a:r>
            <a:endParaRPr lang="en-US" baseline="-25000" dirty="0"/>
          </a:p>
        </p:txBody>
      </p:sp>
      <p:sp>
        <p:nvSpPr>
          <p:cNvPr id="2069" name="TextBox 34"/>
          <p:cNvSpPr txBox="1">
            <a:spLocks noChangeArrowheads="1"/>
          </p:cNvSpPr>
          <p:nvPr/>
        </p:nvSpPr>
        <p:spPr bwMode="auto">
          <a:xfrm rot="21449058">
            <a:off x="4502210" y="2717684"/>
            <a:ext cx="844876" cy="33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err="1"/>
              <a:t>W</a:t>
            </a:r>
            <a:r>
              <a:rPr lang="en-US" baseline="-25000" dirty="0" err="1"/>
              <a:t>groove</a:t>
            </a:r>
            <a:endParaRPr lang="en-US" baseline="-25000" dirty="0"/>
          </a:p>
        </p:txBody>
      </p:sp>
      <p:cxnSp>
        <p:nvCxnSpPr>
          <p:cNvPr id="38" name="Straight Connector 37"/>
          <p:cNvCxnSpPr/>
          <p:nvPr/>
        </p:nvCxnSpPr>
        <p:spPr bwMode="auto">
          <a:xfrm rot="21449058">
            <a:off x="4501183" y="2775984"/>
            <a:ext cx="0" cy="273050"/>
          </a:xfrm>
          <a:prstGeom prst="line">
            <a:avLst/>
          </a:prstGeom>
          <a:ln w="6350">
            <a:solidFill>
              <a:schemeClr val="tx1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 bwMode="auto">
          <a:xfrm rot="21449058">
            <a:off x="4462813" y="2309585"/>
            <a:ext cx="0" cy="274637"/>
          </a:xfrm>
          <a:prstGeom prst="line">
            <a:avLst/>
          </a:prstGeom>
          <a:ln w="6350">
            <a:solidFill>
              <a:schemeClr val="tx1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3" name="TextBox 41"/>
          <p:cNvSpPr txBox="1">
            <a:spLocks noChangeArrowheads="1"/>
          </p:cNvSpPr>
          <p:nvPr/>
        </p:nvSpPr>
        <p:spPr bwMode="auto">
          <a:xfrm>
            <a:off x="4690308" y="3373437"/>
            <a:ext cx="7552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i="1" dirty="0"/>
              <a:t>rotation </a:t>
            </a:r>
            <a:r>
              <a:rPr lang="en-US" sz="1200" i="1" dirty="0" smtClean="0"/>
              <a:t/>
            </a:r>
            <a:br>
              <a:rPr lang="en-US" sz="1200" i="1" dirty="0" smtClean="0"/>
            </a:br>
            <a:r>
              <a:rPr lang="en-US" sz="1200" i="1" dirty="0" smtClean="0"/>
              <a:t>center</a:t>
            </a:r>
            <a:endParaRPr lang="en-US" sz="1200" i="1" dirty="0"/>
          </a:p>
        </p:txBody>
      </p:sp>
      <p:sp>
        <p:nvSpPr>
          <p:cNvPr id="2075" name="TextBox 44"/>
          <p:cNvSpPr txBox="1">
            <a:spLocks noChangeArrowheads="1"/>
          </p:cNvSpPr>
          <p:nvPr/>
        </p:nvSpPr>
        <p:spPr bwMode="auto">
          <a:xfrm rot="21449058">
            <a:off x="4455782" y="1929666"/>
            <a:ext cx="1659778" cy="33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/>
              <a:t>White Beam Slit</a:t>
            </a:r>
            <a:endParaRPr lang="en-US" baseline="-25000" dirty="0"/>
          </a:p>
        </p:txBody>
      </p:sp>
      <p:sp>
        <p:nvSpPr>
          <p:cNvPr id="2077" name="TextBox 46"/>
          <p:cNvSpPr txBox="1">
            <a:spLocks noChangeArrowheads="1"/>
          </p:cNvSpPr>
          <p:nvPr/>
        </p:nvSpPr>
        <p:spPr bwMode="auto">
          <a:xfrm>
            <a:off x="7297760" y="2378656"/>
            <a:ext cx="628673" cy="276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i="1" dirty="0">
                <a:solidFill>
                  <a:srgbClr val="FF0000"/>
                </a:solidFill>
              </a:rPr>
              <a:t>X-rays</a:t>
            </a:r>
          </a:p>
        </p:txBody>
      </p:sp>
      <p:cxnSp>
        <p:nvCxnSpPr>
          <p:cNvPr id="31" name="Straight Connector 30"/>
          <p:cNvCxnSpPr/>
          <p:nvPr/>
        </p:nvCxnSpPr>
        <p:spPr bwMode="auto">
          <a:xfrm flipV="1">
            <a:off x="2747963" y="2651104"/>
            <a:ext cx="5189389" cy="6371"/>
          </a:xfrm>
          <a:prstGeom prst="line">
            <a:avLst/>
          </a:prstGeom>
          <a:ln w="92075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Arc 44"/>
          <p:cNvSpPr/>
          <p:nvPr/>
        </p:nvSpPr>
        <p:spPr>
          <a:xfrm rot="2845371">
            <a:off x="6593350" y="3248437"/>
            <a:ext cx="138822" cy="126013"/>
          </a:xfrm>
          <a:prstGeom prst="arc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3609998" y="3881427"/>
            <a:ext cx="3381375" cy="1249164"/>
            <a:chOff x="571500" y="1009650"/>
            <a:chExt cx="3381375" cy="1249164"/>
          </a:xfrm>
        </p:grpSpPr>
        <p:sp>
          <p:nvSpPr>
            <p:cNvPr id="39" name="Text Box 47"/>
            <p:cNvSpPr txBox="1">
              <a:spLocks noChangeArrowheads="1"/>
            </p:cNvSpPr>
            <p:nvPr/>
          </p:nvSpPr>
          <p:spPr bwMode="auto">
            <a:xfrm>
              <a:off x="571500" y="1009650"/>
              <a:ext cx="321945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1" dirty="0"/>
                <a:t>Direct equations (angles are small):</a:t>
              </a:r>
              <a:endParaRPr lang="ru-RU" sz="1400" b="1" dirty="0"/>
            </a:p>
          </p:txBody>
        </p:sp>
        <p:sp>
          <p:nvSpPr>
            <p:cNvPr id="41" name="Text Box 48"/>
            <p:cNvSpPr txBox="1">
              <a:spLocks noChangeArrowheads="1"/>
            </p:cNvSpPr>
            <p:nvPr/>
          </p:nvSpPr>
          <p:spPr bwMode="auto">
            <a:xfrm>
              <a:off x="577845" y="1666936"/>
              <a:ext cx="337503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 b="1" dirty="0"/>
                <a:t>Inverse equations (angles are small):</a:t>
              </a:r>
              <a:endParaRPr lang="ru-RU" sz="1400" b="1" dirty="0"/>
            </a:p>
          </p:txBody>
        </p:sp>
        <p:sp>
          <p:nvSpPr>
            <p:cNvPr id="42" name="Text Box 61"/>
            <p:cNvSpPr txBox="1">
              <a:spLocks noChangeArrowheads="1"/>
            </p:cNvSpPr>
            <p:nvPr/>
          </p:nvSpPr>
          <p:spPr bwMode="auto">
            <a:xfrm>
              <a:off x="808038" y="1277927"/>
              <a:ext cx="209708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400" dirty="0"/>
                <a:t>W</a:t>
              </a:r>
              <a:r>
                <a:rPr lang="en-US" sz="1400" baseline="-25000" dirty="0"/>
                <a:t> </a:t>
              </a:r>
              <a:r>
                <a:rPr lang="en-US" sz="1400" dirty="0"/>
                <a:t>= </a:t>
              </a:r>
              <a:r>
                <a:rPr lang="en-US" sz="1400" dirty="0" err="1"/>
                <a:t>W</a:t>
              </a:r>
              <a:r>
                <a:rPr lang="en-US" sz="1400" baseline="-25000" dirty="0" err="1"/>
                <a:t>groove</a:t>
              </a:r>
              <a:r>
                <a:rPr lang="en-US" sz="1400" baseline="-25000" dirty="0"/>
                <a:t> </a:t>
              </a:r>
              <a:r>
                <a:rPr lang="en-US" sz="1400" dirty="0"/>
                <a:t>– </a:t>
              </a:r>
              <a:r>
                <a:rPr lang="el-GR" sz="1400" dirty="0" smtClean="0"/>
                <a:t>Θ</a:t>
              </a:r>
              <a:r>
                <a:rPr lang="en-US" sz="1400" dirty="0" smtClean="0"/>
                <a:t> </a:t>
              </a:r>
              <a:r>
                <a:rPr lang="en-US" sz="1400" dirty="0"/>
                <a:t>× </a:t>
              </a:r>
              <a:r>
                <a:rPr lang="en-US" sz="1400" dirty="0" err="1" smtClean="0"/>
                <a:t>L</a:t>
              </a:r>
              <a:r>
                <a:rPr lang="en-US" sz="1400" baseline="-25000" dirty="0" err="1" smtClean="0"/>
                <a:t>groove</a:t>
              </a:r>
              <a:endParaRPr lang="en-US" sz="1400" baseline="-25000" dirty="0"/>
            </a:p>
          </p:txBody>
        </p:sp>
        <p:sp>
          <p:nvSpPr>
            <p:cNvPr id="44" name="Text Box 69"/>
            <p:cNvSpPr txBox="1">
              <a:spLocks noChangeArrowheads="1"/>
            </p:cNvSpPr>
            <p:nvPr/>
          </p:nvSpPr>
          <p:spPr bwMode="auto">
            <a:xfrm>
              <a:off x="822320" y="1951037"/>
              <a:ext cx="217329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l-GR" sz="1400" dirty="0" smtClean="0"/>
                <a:t>Θ</a:t>
              </a:r>
              <a:r>
                <a:rPr lang="en-US" sz="1400" dirty="0" smtClean="0"/>
                <a:t> </a:t>
              </a:r>
              <a:r>
                <a:rPr lang="en-US" sz="1400" dirty="0"/>
                <a:t>= (</a:t>
              </a:r>
              <a:r>
                <a:rPr lang="en-US" sz="1400" dirty="0" err="1"/>
                <a:t>W</a:t>
              </a:r>
              <a:r>
                <a:rPr lang="en-US" sz="1400" baseline="-25000" dirty="0" err="1"/>
                <a:t>groove</a:t>
              </a:r>
              <a:r>
                <a:rPr lang="en-US" sz="1400" baseline="-25000" dirty="0"/>
                <a:t> </a:t>
              </a:r>
              <a:r>
                <a:rPr lang="en-US" sz="1400" dirty="0"/>
                <a:t>– W) </a:t>
              </a:r>
              <a:r>
                <a:rPr lang="en-US" sz="1400" dirty="0" smtClean="0"/>
                <a:t>/ </a:t>
              </a:r>
              <a:r>
                <a:rPr lang="en-US" sz="1400" dirty="0" err="1"/>
                <a:t>L</a:t>
              </a:r>
              <a:r>
                <a:rPr lang="en-US" sz="1400" baseline="-25000" dirty="0" err="1"/>
                <a:t>groove</a:t>
              </a:r>
              <a:endParaRPr lang="en-US" sz="1400" baseline="-25000" dirty="0"/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6481756" y="3281403"/>
            <a:ext cx="3095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Θ</a:t>
            </a:r>
            <a:endParaRPr lang="en-US" dirty="0"/>
          </a:p>
        </p:txBody>
      </p:sp>
      <p:cxnSp>
        <p:nvCxnSpPr>
          <p:cNvPr id="50" name="Straight Connector 49"/>
          <p:cNvCxnSpPr/>
          <p:nvPr/>
        </p:nvCxnSpPr>
        <p:spPr bwMode="auto">
          <a:xfrm>
            <a:off x="3112606" y="2335967"/>
            <a:ext cx="2" cy="286528"/>
          </a:xfrm>
          <a:prstGeom prst="line">
            <a:avLst/>
          </a:prstGeom>
          <a:ln w="6350">
            <a:solidFill>
              <a:schemeClr val="tx1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 bwMode="auto">
          <a:xfrm>
            <a:off x="3112610" y="2699304"/>
            <a:ext cx="0" cy="268836"/>
          </a:xfrm>
          <a:prstGeom prst="line">
            <a:avLst/>
          </a:prstGeom>
          <a:ln w="6350">
            <a:solidFill>
              <a:schemeClr val="tx1"/>
            </a:solidFill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34"/>
          <p:cNvSpPr txBox="1">
            <a:spLocks noChangeArrowheads="1"/>
          </p:cNvSpPr>
          <p:nvPr/>
        </p:nvSpPr>
        <p:spPr bwMode="auto">
          <a:xfrm>
            <a:off x="2805370" y="2276850"/>
            <a:ext cx="36648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W</a:t>
            </a:r>
            <a:endParaRPr lang="en-US" baseline="-25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3159</TotalTime>
  <Words>42</Words>
  <Application>Microsoft Office PowerPoint</Application>
  <PresentationFormat>On-screen Show (4:3)</PresentationFormat>
  <Paragraphs>14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Slide 1</vt:lpstr>
    </vt:vector>
  </TitlesOfParts>
  <Company>ANL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Definitions</dc:title>
  <dc:creator>rsanishvili</dc:creator>
  <cp:lastModifiedBy>sergey</cp:lastModifiedBy>
  <cp:revision>81</cp:revision>
  <dcterms:created xsi:type="dcterms:W3CDTF">2004-08-20T15:54:48Z</dcterms:created>
  <dcterms:modified xsi:type="dcterms:W3CDTF">2024-06-14T14:12:49Z</dcterms:modified>
</cp:coreProperties>
</file>